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ileron Bold" panose="020B0604020202020204" charset="0"/>
      <p:regular r:id="rId16"/>
    </p:embeddedFont>
    <p:embeddedFont>
      <p:font typeface="Aileron Ultra-Bold" panose="020B0604020202020204" charset="0"/>
      <p:regular r:id="rId17"/>
    </p:embeddedFont>
    <p:embeddedFont>
      <p:font typeface="Calibri" panose="020F0502020204030204" pitchFamily="34" charset="0"/>
      <p:regular r:id="rId18"/>
      <p:bold r:id="rId19"/>
      <p:italic r:id="rId20"/>
      <p:boldItalic r:id="rId21"/>
    </p:embeddedFont>
    <p:embeddedFont>
      <p:font typeface="Canva Sans" panose="020B0604020202020204" charset="0"/>
      <p:regular r:id="rId22"/>
    </p:embeddedFont>
    <p:embeddedFont>
      <p:font typeface="Canva Sans Bold" panose="020B0604020202020204" charset="0"/>
      <p:regular r:id="rId23"/>
    </p:embeddedFont>
    <p:embeddedFont>
      <p:font typeface="Faustina" panose="020B0604020202020204" charset="0"/>
      <p:regular r:id="rId24"/>
    </p:embeddedFont>
    <p:embeddedFont>
      <p:font typeface="Faustina Semi-Bold" panose="020B0604020202020204" charset="0"/>
      <p:regular r:id="rId25"/>
    </p:embeddedFont>
    <p:embeddedFont>
      <p:font typeface="Open Sauce" panose="020B0604020202020204" charset="0"/>
      <p:regular r:id="rId26"/>
    </p:embeddedFont>
    <p:embeddedFont>
      <p:font typeface="Open Sauce Bold" panose="020B0604020202020204" charset="0"/>
      <p:regular r:id="rId27"/>
    </p:embeddedFont>
    <p:embeddedFont>
      <p:font typeface="Times New Roman" panose="02020603050405020304" pitchFamily="18" charset="0"/>
      <p:regular r:id="rId28"/>
    </p:embeddedFont>
    <p:embeddedFont>
      <p:font typeface="TT Interphases" panose="020B0604020202020204" charset="0"/>
      <p:regular r:id="rId29"/>
    </p:embeddedFont>
    <p:embeddedFont>
      <p:font typeface="TT Interphases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07417" y="313403"/>
            <a:ext cx="2634843" cy="2634843"/>
          </a:xfrm>
          <a:custGeom>
            <a:avLst/>
            <a:gdLst/>
            <a:ahLst/>
            <a:cxnLst/>
            <a:rect l="l" t="t" r="r" b="b"/>
            <a:pathLst>
              <a:path w="2634843" h="2634843">
                <a:moveTo>
                  <a:pt x="0" y="0"/>
                </a:moveTo>
                <a:lnTo>
                  <a:pt x="2634843" y="0"/>
                </a:lnTo>
                <a:lnTo>
                  <a:pt x="2634843" y="2634843"/>
                </a:lnTo>
                <a:lnTo>
                  <a:pt x="0" y="2634843"/>
                </a:lnTo>
                <a:lnTo>
                  <a:pt x="0" y="0"/>
                </a:lnTo>
                <a:close/>
              </a:path>
            </a:pathLst>
          </a:custGeom>
          <a:blipFill>
            <a:blip r:embed="rId2"/>
            <a:stretch>
              <a:fillRect/>
            </a:stretch>
          </a:blipFill>
        </p:spPr>
      </p:sp>
      <p:grpSp>
        <p:nvGrpSpPr>
          <p:cNvPr id="3" name="Group 3"/>
          <p:cNvGrpSpPr/>
          <p:nvPr/>
        </p:nvGrpSpPr>
        <p:grpSpPr>
          <a:xfrm>
            <a:off x="506280" y="1028700"/>
            <a:ext cx="14353464" cy="3665402"/>
            <a:chOff x="0" y="0"/>
            <a:chExt cx="19137952" cy="4887203"/>
          </a:xfrm>
        </p:grpSpPr>
        <p:sp>
          <p:nvSpPr>
            <p:cNvPr id="4" name="TextBox 4"/>
            <p:cNvSpPr txBox="1"/>
            <p:nvPr/>
          </p:nvSpPr>
          <p:spPr>
            <a:xfrm>
              <a:off x="0" y="190500"/>
              <a:ext cx="19137952" cy="3721100"/>
            </a:xfrm>
            <a:prstGeom prst="rect">
              <a:avLst/>
            </a:prstGeom>
          </p:spPr>
          <p:txBody>
            <a:bodyPr lIns="0" tIns="0" rIns="0" bIns="0" rtlCol="0" anchor="t">
              <a:spAutoFit/>
            </a:bodyPr>
            <a:lstStyle/>
            <a:p>
              <a:pPr marL="0" lvl="0" indent="0" algn="l">
                <a:lnSpc>
                  <a:spcPts val="10500"/>
                </a:lnSpc>
              </a:pPr>
              <a:r>
                <a:rPr lang="en-US" sz="10500">
                  <a:solidFill>
                    <a:srgbClr val="FF6354"/>
                  </a:solidFill>
                  <a:latin typeface="Faustina Semi-Bold"/>
                  <a:ea typeface="Faustina Semi-Bold"/>
                  <a:cs typeface="Faustina Semi-Bold"/>
                  <a:sym typeface="Faustina Semi-Bold"/>
                </a:rPr>
                <a:t>Manufacture of Scroll Saw</a:t>
              </a:r>
            </a:p>
          </p:txBody>
        </p:sp>
        <p:sp>
          <p:nvSpPr>
            <p:cNvPr id="5" name="TextBox 5"/>
            <p:cNvSpPr txBox="1"/>
            <p:nvPr/>
          </p:nvSpPr>
          <p:spPr>
            <a:xfrm>
              <a:off x="0" y="4210928"/>
              <a:ext cx="19137952" cy="676275"/>
            </a:xfrm>
            <a:prstGeom prst="rect">
              <a:avLst/>
            </a:prstGeom>
          </p:spPr>
          <p:txBody>
            <a:bodyPr lIns="0" tIns="0" rIns="0" bIns="0" rtlCol="0" anchor="t">
              <a:spAutoFit/>
            </a:bodyPr>
            <a:lstStyle/>
            <a:p>
              <a:pPr marL="0" lvl="0" indent="0" algn="l">
                <a:lnSpc>
                  <a:spcPts val="4200"/>
                </a:lnSpc>
              </a:pPr>
              <a:endParaRPr/>
            </a:p>
          </p:txBody>
        </p:sp>
      </p:grpSp>
      <p:grpSp>
        <p:nvGrpSpPr>
          <p:cNvPr id="6" name="Group 6"/>
          <p:cNvGrpSpPr/>
          <p:nvPr/>
        </p:nvGrpSpPr>
        <p:grpSpPr>
          <a:xfrm>
            <a:off x="11773020" y="5994135"/>
            <a:ext cx="5153174" cy="833120"/>
            <a:chOff x="0" y="0"/>
            <a:chExt cx="6870899" cy="1110827"/>
          </a:xfrm>
        </p:grpSpPr>
        <p:sp>
          <p:nvSpPr>
            <p:cNvPr id="7" name="TextBox 7"/>
            <p:cNvSpPr txBox="1"/>
            <p:nvPr/>
          </p:nvSpPr>
          <p:spPr>
            <a:xfrm>
              <a:off x="0" y="578485"/>
              <a:ext cx="6870899" cy="532342"/>
            </a:xfrm>
            <a:prstGeom prst="rect">
              <a:avLst/>
            </a:prstGeom>
          </p:spPr>
          <p:txBody>
            <a:bodyPr lIns="0" tIns="0" rIns="0" bIns="0" rtlCol="0" anchor="t">
              <a:spAutoFit/>
            </a:bodyPr>
            <a:lstStyle/>
            <a:p>
              <a:pPr marL="0" lvl="0" indent="0" algn="l">
                <a:lnSpc>
                  <a:spcPts val="3249"/>
                </a:lnSpc>
              </a:pPr>
              <a:r>
                <a:rPr lang="en-US" sz="2499">
                  <a:solidFill>
                    <a:srgbClr val="000000"/>
                  </a:solidFill>
                  <a:latin typeface="TT Interphases Bold"/>
                  <a:ea typeface="TT Interphases Bold"/>
                  <a:cs typeface="TT Interphases Bold"/>
                  <a:sym typeface="TT Interphases Bold"/>
                </a:rPr>
                <a:t>Asst. Prof Bijendra Shrestha</a:t>
              </a:r>
            </a:p>
          </p:txBody>
        </p:sp>
        <p:sp>
          <p:nvSpPr>
            <p:cNvPr id="8" name="TextBox 8"/>
            <p:cNvSpPr txBox="1"/>
            <p:nvPr/>
          </p:nvSpPr>
          <p:spPr>
            <a:xfrm>
              <a:off x="0" y="-38100"/>
              <a:ext cx="6870899" cy="518160"/>
            </a:xfrm>
            <a:prstGeom prst="rect">
              <a:avLst/>
            </a:prstGeom>
          </p:spPr>
          <p:txBody>
            <a:bodyPr lIns="0" tIns="0" rIns="0" bIns="0" rtlCol="0" anchor="t">
              <a:spAutoFit/>
            </a:bodyPr>
            <a:lstStyle/>
            <a:p>
              <a:pPr marL="0" lvl="0" indent="0" algn="l">
                <a:lnSpc>
                  <a:spcPts val="3120"/>
                </a:lnSpc>
              </a:pPr>
              <a:r>
                <a:rPr lang="en-US" sz="2400">
                  <a:solidFill>
                    <a:srgbClr val="000000"/>
                  </a:solidFill>
                  <a:latin typeface="TT Interphases Bold"/>
                  <a:ea typeface="TT Interphases Bold"/>
                  <a:cs typeface="TT Interphases Bold"/>
                  <a:sym typeface="TT Interphases Bold"/>
                </a:rPr>
                <a:t>Supervisor </a:t>
              </a:r>
            </a:p>
          </p:txBody>
        </p:sp>
      </p:grpSp>
      <p:grpSp>
        <p:nvGrpSpPr>
          <p:cNvPr id="9" name="Group 9"/>
          <p:cNvGrpSpPr/>
          <p:nvPr/>
        </p:nvGrpSpPr>
        <p:grpSpPr>
          <a:xfrm>
            <a:off x="506280" y="6160971"/>
            <a:ext cx="7377846" cy="2899003"/>
            <a:chOff x="0" y="-38100"/>
            <a:chExt cx="9837128" cy="3865337"/>
          </a:xfrm>
        </p:grpSpPr>
        <p:sp>
          <p:nvSpPr>
            <p:cNvPr id="10" name="TextBox 10"/>
            <p:cNvSpPr txBox="1"/>
            <p:nvPr/>
          </p:nvSpPr>
          <p:spPr>
            <a:xfrm>
              <a:off x="0" y="578485"/>
              <a:ext cx="9837128" cy="3248752"/>
            </a:xfrm>
            <a:prstGeom prst="rect">
              <a:avLst/>
            </a:prstGeom>
          </p:spPr>
          <p:txBody>
            <a:bodyPr lIns="0" tIns="0" rIns="0" bIns="0" rtlCol="0" anchor="t">
              <a:spAutoFit/>
            </a:bodyPr>
            <a:lstStyle/>
            <a:p>
              <a:pPr algn="l">
                <a:lnSpc>
                  <a:spcPts val="3249"/>
                </a:lnSpc>
              </a:pPr>
              <a:r>
                <a:rPr lang="en-US" sz="2499" dirty="0">
                  <a:solidFill>
                    <a:srgbClr val="000000"/>
                  </a:solidFill>
                  <a:latin typeface="TT Interphases Bold"/>
                  <a:ea typeface="TT Interphases Bold"/>
                  <a:cs typeface="TT Interphases Bold"/>
                  <a:sym typeface="TT Interphases Bold"/>
                </a:rPr>
                <a:t>David Ojha  </a:t>
              </a:r>
            </a:p>
            <a:p>
              <a:pPr algn="l">
                <a:lnSpc>
                  <a:spcPts val="3249"/>
                </a:lnSpc>
              </a:pPr>
              <a:r>
                <a:rPr lang="en-US" sz="2499" dirty="0">
                  <a:solidFill>
                    <a:srgbClr val="000000"/>
                  </a:solidFill>
                  <a:latin typeface="TT Interphases Bold"/>
                  <a:ea typeface="TT Interphases Bold"/>
                  <a:cs typeface="TT Interphases Bold"/>
                  <a:sym typeface="TT Interphases Bold"/>
                </a:rPr>
                <a:t>Kushal </a:t>
              </a:r>
              <a:r>
                <a:rPr lang="en-US" sz="2499" dirty="0" err="1">
                  <a:solidFill>
                    <a:srgbClr val="000000"/>
                  </a:solidFill>
                  <a:latin typeface="TT Interphases Bold"/>
                  <a:ea typeface="TT Interphases Bold"/>
                  <a:cs typeface="TT Interphases Bold"/>
                  <a:sym typeface="TT Interphases Bold"/>
                </a:rPr>
                <a:t>Dahal</a:t>
              </a:r>
              <a:r>
                <a:rPr lang="en-US" sz="2499" dirty="0">
                  <a:solidFill>
                    <a:srgbClr val="000000"/>
                  </a:solidFill>
                  <a:latin typeface="TT Interphases Bold"/>
                  <a:ea typeface="TT Interphases Bold"/>
                  <a:cs typeface="TT Interphases Bold"/>
                  <a:sym typeface="TT Interphases Bold"/>
                </a:rPr>
                <a:t> </a:t>
              </a:r>
            </a:p>
            <a:p>
              <a:pPr algn="l">
                <a:lnSpc>
                  <a:spcPts val="3249"/>
                </a:lnSpc>
              </a:pPr>
              <a:r>
                <a:rPr lang="en-US" sz="2499" dirty="0">
                  <a:solidFill>
                    <a:srgbClr val="000000"/>
                  </a:solidFill>
                  <a:latin typeface="TT Interphases Bold"/>
                  <a:ea typeface="TT Interphases Bold"/>
                  <a:cs typeface="TT Interphases Bold"/>
                  <a:sym typeface="TT Interphases Bold"/>
                </a:rPr>
                <a:t>Pratik </a:t>
              </a:r>
              <a:r>
                <a:rPr lang="en-US" sz="2499" dirty="0" err="1">
                  <a:solidFill>
                    <a:srgbClr val="000000"/>
                  </a:solidFill>
                  <a:latin typeface="TT Interphases Bold"/>
                  <a:ea typeface="TT Interphases Bold"/>
                  <a:cs typeface="TT Interphases Bold"/>
                  <a:sym typeface="TT Interphases Bold"/>
                </a:rPr>
                <a:t>Subedi</a:t>
              </a:r>
              <a:r>
                <a:rPr lang="en-US" sz="2499" dirty="0">
                  <a:solidFill>
                    <a:srgbClr val="000000"/>
                  </a:solidFill>
                  <a:latin typeface="TT Interphases Bold"/>
                  <a:ea typeface="TT Interphases Bold"/>
                  <a:cs typeface="TT Interphases Bold"/>
                  <a:sym typeface="TT Interphases Bold"/>
                </a:rPr>
                <a:t>  </a:t>
              </a:r>
            </a:p>
            <a:p>
              <a:pPr algn="l">
                <a:lnSpc>
                  <a:spcPts val="3249"/>
                </a:lnSpc>
              </a:pPr>
              <a:r>
                <a:rPr lang="en-US" sz="2499" dirty="0">
                  <a:solidFill>
                    <a:srgbClr val="000000"/>
                  </a:solidFill>
                  <a:latin typeface="TT Interphases Bold"/>
                  <a:ea typeface="TT Interphases Bold"/>
                  <a:cs typeface="TT Interphases Bold"/>
                  <a:sym typeface="TT Interphases Bold"/>
                </a:rPr>
                <a:t>Shirish </a:t>
              </a:r>
              <a:r>
                <a:rPr lang="en-US" sz="2499" dirty="0" err="1">
                  <a:solidFill>
                    <a:srgbClr val="000000"/>
                  </a:solidFill>
                  <a:latin typeface="TT Interphases Bold"/>
                  <a:ea typeface="TT Interphases Bold"/>
                  <a:cs typeface="TT Interphases Bold"/>
                  <a:sym typeface="TT Interphases Bold"/>
                </a:rPr>
                <a:t>Karmacharya</a:t>
              </a:r>
              <a:r>
                <a:rPr lang="en-US" sz="2499" dirty="0">
                  <a:solidFill>
                    <a:srgbClr val="000000"/>
                  </a:solidFill>
                  <a:latin typeface="TT Interphases Bold"/>
                  <a:ea typeface="TT Interphases Bold"/>
                  <a:cs typeface="TT Interphases Bold"/>
                  <a:sym typeface="TT Interphases Bold"/>
                </a:rPr>
                <a:t>  </a:t>
              </a:r>
            </a:p>
            <a:p>
              <a:pPr algn="l">
                <a:lnSpc>
                  <a:spcPts val="3249"/>
                </a:lnSpc>
              </a:pPr>
              <a:endParaRPr lang="en-US" sz="2499" dirty="0">
                <a:solidFill>
                  <a:srgbClr val="000000"/>
                </a:solidFill>
                <a:latin typeface="TT Interphases Bold"/>
                <a:ea typeface="TT Interphases Bold"/>
                <a:cs typeface="TT Interphases Bold"/>
                <a:sym typeface="TT Interphases Bold"/>
              </a:endParaRPr>
            </a:p>
            <a:p>
              <a:pPr marL="0" lvl="0" indent="0" algn="l">
                <a:lnSpc>
                  <a:spcPts val="3249"/>
                </a:lnSpc>
              </a:pPr>
              <a:endParaRPr lang="en-US" sz="2499" dirty="0">
                <a:solidFill>
                  <a:srgbClr val="000000"/>
                </a:solidFill>
                <a:latin typeface="TT Interphases Bold"/>
                <a:ea typeface="TT Interphases Bold"/>
                <a:cs typeface="TT Interphases Bold"/>
                <a:sym typeface="TT Interphases Bold"/>
              </a:endParaRPr>
            </a:p>
          </p:txBody>
        </p:sp>
        <p:sp>
          <p:nvSpPr>
            <p:cNvPr id="11" name="TextBox 11"/>
            <p:cNvSpPr txBox="1"/>
            <p:nvPr/>
          </p:nvSpPr>
          <p:spPr>
            <a:xfrm>
              <a:off x="0" y="-38100"/>
              <a:ext cx="9837128" cy="518160"/>
            </a:xfrm>
            <a:prstGeom prst="rect">
              <a:avLst/>
            </a:prstGeom>
          </p:spPr>
          <p:txBody>
            <a:bodyPr lIns="0" tIns="0" rIns="0" bIns="0" rtlCol="0" anchor="t">
              <a:spAutoFit/>
            </a:bodyPr>
            <a:lstStyle/>
            <a:p>
              <a:pPr marL="0" lvl="0" indent="0" algn="l">
                <a:lnSpc>
                  <a:spcPts val="3120"/>
                </a:lnSpc>
              </a:pPr>
              <a:r>
                <a:rPr lang="en-US" sz="2400">
                  <a:solidFill>
                    <a:srgbClr val="000000"/>
                  </a:solidFill>
                  <a:latin typeface="TT Interphases Bold"/>
                  <a:ea typeface="TT Interphases Bold"/>
                  <a:cs typeface="TT Interphases Bold"/>
                  <a:sym typeface="TT Interphases Bold"/>
                </a:rPr>
                <a:t>Team Members</a:t>
              </a:r>
            </a:p>
          </p:txBody>
        </p:sp>
      </p:grpSp>
      <p:sp>
        <p:nvSpPr>
          <p:cNvPr id="12" name="TextBox 12"/>
          <p:cNvSpPr txBox="1"/>
          <p:nvPr/>
        </p:nvSpPr>
        <p:spPr>
          <a:xfrm>
            <a:off x="12741586" y="3053850"/>
            <a:ext cx="5366504" cy="676275"/>
          </a:xfrm>
          <a:prstGeom prst="rect">
            <a:avLst/>
          </a:prstGeom>
        </p:spPr>
        <p:txBody>
          <a:bodyPr lIns="0" tIns="0" rIns="0" bIns="0" rtlCol="0" anchor="t">
            <a:spAutoFit/>
          </a:bodyPr>
          <a:lstStyle/>
          <a:p>
            <a:pPr algn="ctr">
              <a:lnSpc>
                <a:spcPts val="2540"/>
              </a:lnSpc>
            </a:pPr>
            <a:r>
              <a:rPr lang="en-US" sz="2117">
                <a:solidFill>
                  <a:srgbClr val="000000"/>
                </a:solidFill>
                <a:latin typeface="Times New Roman"/>
                <a:ea typeface="Times New Roman"/>
                <a:cs typeface="Times New Roman"/>
                <a:sym typeface="Times New Roman"/>
              </a:rPr>
              <a:t>KATHMANDU UNIVERSITY </a:t>
            </a:r>
          </a:p>
          <a:p>
            <a:pPr algn="ctr">
              <a:lnSpc>
                <a:spcPts val="2540"/>
              </a:lnSpc>
              <a:spcBef>
                <a:spcPct val="0"/>
              </a:spcBef>
            </a:pPr>
            <a:r>
              <a:rPr lang="en-US" sz="2117">
                <a:solidFill>
                  <a:srgbClr val="000000"/>
                </a:solidFill>
                <a:latin typeface="Times New Roman"/>
                <a:ea typeface="Times New Roman"/>
                <a:cs typeface="Times New Roman"/>
                <a:sym typeface="Times New Roman"/>
              </a:rPr>
              <a:t>BATCH:2024(1ST YEAR 2ND SEMESTER )</a:t>
            </a:r>
          </a:p>
        </p:txBody>
      </p:sp>
      <p:grpSp>
        <p:nvGrpSpPr>
          <p:cNvPr id="13" name="Group 13"/>
          <p:cNvGrpSpPr/>
          <p:nvPr/>
        </p:nvGrpSpPr>
        <p:grpSpPr>
          <a:xfrm rot="-108805">
            <a:off x="3208899" y="10147909"/>
            <a:ext cx="15258362" cy="786492"/>
            <a:chOff x="0" y="0"/>
            <a:chExt cx="4018663" cy="207142"/>
          </a:xfrm>
        </p:grpSpPr>
        <p:sp>
          <p:nvSpPr>
            <p:cNvPr id="14" name="Freeform 14"/>
            <p:cNvSpPr/>
            <p:nvPr/>
          </p:nvSpPr>
          <p:spPr>
            <a:xfrm>
              <a:off x="0" y="0"/>
              <a:ext cx="4018663" cy="207142"/>
            </a:xfrm>
            <a:custGeom>
              <a:avLst/>
              <a:gdLst/>
              <a:ahLst/>
              <a:cxnLst/>
              <a:rect l="l" t="t" r="r" b="b"/>
              <a:pathLst>
                <a:path w="4018663" h="207142">
                  <a:moveTo>
                    <a:pt x="0" y="0"/>
                  </a:moveTo>
                  <a:lnTo>
                    <a:pt x="4018663" y="0"/>
                  </a:lnTo>
                  <a:lnTo>
                    <a:pt x="4018663" y="207142"/>
                  </a:lnTo>
                  <a:lnTo>
                    <a:pt x="0" y="207142"/>
                  </a:lnTo>
                  <a:close/>
                </a:path>
              </a:pathLst>
            </a:custGeom>
            <a:solidFill>
              <a:srgbClr val="FF6354"/>
            </a:solidFill>
          </p:spPr>
        </p:sp>
        <p:sp>
          <p:nvSpPr>
            <p:cNvPr id="15" name="TextBox 15"/>
            <p:cNvSpPr txBox="1"/>
            <p:nvPr/>
          </p:nvSpPr>
          <p:spPr>
            <a:xfrm>
              <a:off x="0" y="-28575"/>
              <a:ext cx="4018663" cy="235717"/>
            </a:xfrm>
            <a:prstGeom prst="rect">
              <a:avLst/>
            </a:prstGeom>
          </p:spPr>
          <p:txBody>
            <a:bodyPr lIns="50800" tIns="50800" rIns="50800" bIns="50800" rtlCol="0" anchor="ctr"/>
            <a:lstStyle/>
            <a:p>
              <a:pPr algn="ctr">
                <a:lnSpc>
                  <a:spcPts val="2100"/>
                </a:lnSpc>
              </a:pPr>
              <a:endParaRPr/>
            </a:p>
          </p:txBody>
        </p:sp>
      </p:grpSp>
      <p:sp>
        <p:nvSpPr>
          <p:cNvPr id="16" name="TextBox 16"/>
          <p:cNvSpPr txBox="1"/>
          <p:nvPr/>
        </p:nvSpPr>
        <p:spPr>
          <a:xfrm>
            <a:off x="17259300" y="9413441"/>
            <a:ext cx="1013625" cy="563880"/>
          </a:xfrm>
          <a:prstGeom prst="rect">
            <a:avLst/>
          </a:prstGeom>
        </p:spPr>
        <p:txBody>
          <a:bodyPr lIns="0" tIns="0" rIns="0" bIns="0" rtlCol="0" anchor="t">
            <a:spAutoFit/>
          </a:bodyPr>
          <a:lstStyle/>
          <a:p>
            <a:pPr algn="ctr">
              <a:lnSpc>
                <a:spcPts val="4620"/>
              </a:lnSpc>
            </a:pPr>
            <a:r>
              <a:rPr lang="en-US" sz="3300">
                <a:solidFill>
                  <a:srgbClr val="000000"/>
                </a:solidFill>
                <a:latin typeface="Canva Sans Bold"/>
                <a:ea typeface="Canva Sans Bold"/>
                <a:cs typeface="Canva Sans Bold"/>
                <a:sym typeface="Canva Sans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46495" y="264453"/>
            <a:ext cx="1737447" cy="1737447"/>
          </a:xfrm>
          <a:custGeom>
            <a:avLst/>
            <a:gdLst/>
            <a:ahLst/>
            <a:cxnLst/>
            <a:rect l="l" t="t" r="r" b="b"/>
            <a:pathLst>
              <a:path w="1737447" h="1737447">
                <a:moveTo>
                  <a:pt x="0" y="0"/>
                </a:moveTo>
                <a:lnTo>
                  <a:pt x="1737447" y="0"/>
                </a:lnTo>
                <a:lnTo>
                  <a:pt x="1737447" y="1737447"/>
                </a:lnTo>
                <a:lnTo>
                  <a:pt x="0" y="1737447"/>
                </a:lnTo>
                <a:lnTo>
                  <a:pt x="0" y="0"/>
                </a:lnTo>
                <a:close/>
              </a:path>
            </a:pathLst>
          </a:custGeom>
          <a:blipFill>
            <a:blip r:embed="rId2"/>
            <a:stretch>
              <a:fillRect/>
            </a:stretch>
          </a:blipFill>
        </p:spPr>
      </p:sp>
      <p:sp>
        <p:nvSpPr>
          <p:cNvPr id="3" name="Freeform 3"/>
          <p:cNvSpPr/>
          <p:nvPr/>
        </p:nvSpPr>
        <p:spPr>
          <a:xfrm>
            <a:off x="795500" y="1780830"/>
            <a:ext cx="6372777" cy="5303967"/>
          </a:xfrm>
          <a:custGeom>
            <a:avLst/>
            <a:gdLst/>
            <a:ahLst/>
            <a:cxnLst/>
            <a:rect l="l" t="t" r="r" b="b"/>
            <a:pathLst>
              <a:path w="6372777" h="5303967">
                <a:moveTo>
                  <a:pt x="0" y="0"/>
                </a:moveTo>
                <a:lnTo>
                  <a:pt x="6372777" y="0"/>
                </a:lnTo>
                <a:lnTo>
                  <a:pt x="6372777" y="5303968"/>
                </a:lnTo>
                <a:lnTo>
                  <a:pt x="0" y="5303968"/>
                </a:lnTo>
                <a:lnTo>
                  <a:pt x="0" y="0"/>
                </a:lnTo>
                <a:close/>
              </a:path>
            </a:pathLst>
          </a:custGeom>
          <a:blipFill>
            <a:blip r:embed="rId3"/>
            <a:stretch>
              <a:fillRect/>
            </a:stretch>
          </a:blipFill>
        </p:spPr>
      </p:sp>
      <p:sp>
        <p:nvSpPr>
          <p:cNvPr id="4" name="Freeform 4"/>
          <p:cNvSpPr/>
          <p:nvPr/>
        </p:nvSpPr>
        <p:spPr>
          <a:xfrm>
            <a:off x="6128948" y="6611458"/>
            <a:ext cx="3839291" cy="2237574"/>
          </a:xfrm>
          <a:custGeom>
            <a:avLst/>
            <a:gdLst/>
            <a:ahLst/>
            <a:cxnLst/>
            <a:rect l="l" t="t" r="r" b="b"/>
            <a:pathLst>
              <a:path w="3839291" h="2237574">
                <a:moveTo>
                  <a:pt x="0" y="0"/>
                </a:moveTo>
                <a:lnTo>
                  <a:pt x="3839292" y="0"/>
                </a:lnTo>
                <a:lnTo>
                  <a:pt x="3839292" y="2237574"/>
                </a:lnTo>
                <a:lnTo>
                  <a:pt x="0" y="2237574"/>
                </a:lnTo>
                <a:lnTo>
                  <a:pt x="0" y="0"/>
                </a:lnTo>
                <a:close/>
              </a:path>
            </a:pathLst>
          </a:custGeom>
          <a:blipFill>
            <a:blip r:embed="rId4"/>
            <a:stretch>
              <a:fillRect/>
            </a:stretch>
          </a:blipFill>
        </p:spPr>
      </p:sp>
      <p:sp>
        <p:nvSpPr>
          <p:cNvPr id="5" name="Freeform 5"/>
          <p:cNvSpPr/>
          <p:nvPr/>
        </p:nvSpPr>
        <p:spPr>
          <a:xfrm>
            <a:off x="7575002" y="2001900"/>
            <a:ext cx="4613100" cy="4305986"/>
          </a:xfrm>
          <a:custGeom>
            <a:avLst/>
            <a:gdLst/>
            <a:ahLst/>
            <a:cxnLst/>
            <a:rect l="l" t="t" r="r" b="b"/>
            <a:pathLst>
              <a:path w="4613100" h="4305986">
                <a:moveTo>
                  <a:pt x="0" y="0"/>
                </a:moveTo>
                <a:lnTo>
                  <a:pt x="4613100" y="0"/>
                </a:lnTo>
                <a:lnTo>
                  <a:pt x="4613100" y="4305986"/>
                </a:lnTo>
                <a:lnTo>
                  <a:pt x="0" y="4305986"/>
                </a:lnTo>
                <a:lnTo>
                  <a:pt x="0" y="0"/>
                </a:lnTo>
                <a:close/>
              </a:path>
            </a:pathLst>
          </a:custGeom>
          <a:blipFill>
            <a:blip r:embed="rId5"/>
            <a:stretch>
              <a:fillRect/>
            </a:stretch>
          </a:blipFill>
        </p:spPr>
      </p:sp>
      <p:sp>
        <p:nvSpPr>
          <p:cNvPr id="6" name="AutoShape 6"/>
          <p:cNvSpPr/>
          <p:nvPr/>
        </p:nvSpPr>
        <p:spPr>
          <a:xfrm>
            <a:off x="4791751" y="5615158"/>
            <a:ext cx="1016901" cy="1469639"/>
          </a:xfrm>
          <a:prstGeom prst="line">
            <a:avLst/>
          </a:prstGeom>
          <a:ln w="38100" cap="flat">
            <a:solidFill>
              <a:srgbClr val="000000"/>
            </a:solidFill>
            <a:prstDash val="solid"/>
            <a:headEnd type="none" w="sm" len="sm"/>
            <a:tailEnd type="arrow" w="med" len="sm"/>
          </a:ln>
        </p:spPr>
      </p:sp>
      <p:sp>
        <p:nvSpPr>
          <p:cNvPr id="7" name="Freeform 7"/>
          <p:cNvSpPr/>
          <p:nvPr/>
        </p:nvSpPr>
        <p:spPr>
          <a:xfrm>
            <a:off x="3823519" y="4431600"/>
            <a:ext cx="1294171" cy="1294171"/>
          </a:xfrm>
          <a:custGeom>
            <a:avLst/>
            <a:gdLst/>
            <a:ahLst/>
            <a:cxnLst/>
            <a:rect l="l" t="t" r="r" b="b"/>
            <a:pathLst>
              <a:path w="1294171" h="1294171">
                <a:moveTo>
                  <a:pt x="0" y="0"/>
                </a:moveTo>
                <a:lnTo>
                  <a:pt x="1294171" y="0"/>
                </a:lnTo>
                <a:lnTo>
                  <a:pt x="1294171" y="1294171"/>
                </a:lnTo>
                <a:lnTo>
                  <a:pt x="0" y="12941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585906" y="485442"/>
            <a:ext cx="14082842" cy="1295389"/>
          </a:xfrm>
          <a:prstGeom prst="rect">
            <a:avLst/>
          </a:prstGeom>
        </p:spPr>
        <p:txBody>
          <a:bodyPr lIns="0" tIns="0" rIns="0" bIns="0" rtlCol="0" anchor="t">
            <a:spAutoFit/>
          </a:bodyPr>
          <a:lstStyle/>
          <a:p>
            <a:pPr algn="ctr">
              <a:lnSpc>
                <a:spcPts val="10500"/>
              </a:lnSpc>
            </a:pPr>
            <a:r>
              <a:rPr lang="en-US" sz="7500">
                <a:solidFill>
                  <a:srgbClr val="000000"/>
                </a:solidFill>
                <a:latin typeface="Canva Sans Bold"/>
                <a:ea typeface="Canva Sans Bold"/>
                <a:cs typeface="Canva Sans Bold"/>
                <a:sym typeface="Canva Sans Bold"/>
              </a:rPr>
              <a:t>CAD MODEL OF SCROLL SAW</a:t>
            </a:r>
          </a:p>
        </p:txBody>
      </p:sp>
      <p:sp>
        <p:nvSpPr>
          <p:cNvPr id="9" name="Freeform 9"/>
          <p:cNvSpPr/>
          <p:nvPr/>
        </p:nvSpPr>
        <p:spPr>
          <a:xfrm>
            <a:off x="12816054" y="4555601"/>
            <a:ext cx="5089115" cy="3776594"/>
          </a:xfrm>
          <a:custGeom>
            <a:avLst/>
            <a:gdLst/>
            <a:ahLst/>
            <a:cxnLst/>
            <a:rect l="l" t="t" r="r" b="b"/>
            <a:pathLst>
              <a:path w="5089115" h="3776594">
                <a:moveTo>
                  <a:pt x="0" y="0"/>
                </a:moveTo>
                <a:lnTo>
                  <a:pt x="5089114" y="0"/>
                </a:lnTo>
                <a:lnTo>
                  <a:pt x="5089114" y="3776594"/>
                </a:lnTo>
                <a:lnTo>
                  <a:pt x="0" y="3776594"/>
                </a:lnTo>
                <a:lnTo>
                  <a:pt x="0" y="0"/>
                </a:lnTo>
                <a:close/>
              </a:path>
            </a:pathLst>
          </a:custGeom>
          <a:blipFill>
            <a:blip r:embed="rId8"/>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57471" y="438148"/>
            <a:ext cx="1737447" cy="1737447"/>
          </a:xfrm>
          <a:custGeom>
            <a:avLst/>
            <a:gdLst/>
            <a:ahLst/>
            <a:cxnLst/>
            <a:rect l="l" t="t" r="r" b="b"/>
            <a:pathLst>
              <a:path w="1737447" h="1737447">
                <a:moveTo>
                  <a:pt x="0" y="0"/>
                </a:moveTo>
                <a:lnTo>
                  <a:pt x="1737447" y="0"/>
                </a:lnTo>
                <a:lnTo>
                  <a:pt x="1737447" y="1737447"/>
                </a:lnTo>
                <a:lnTo>
                  <a:pt x="0" y="1737447"/>
                </a:lnTo>
                <a:lnTo>
                  <a:pt x="0" y="0"/>
                </a:lnTo>
                <a:close/>
              </a:path>
            </a:pathLst>
          </a:custGeom>
          <a:blipFill>
            <a:blip r:embed="rId2"/>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658497118"/>
              </p:ext>
            </p:extLst>
          </p:nvPr>
        </p:nvGraphicFramePr>
        <p:xfrm>
          <a:off x="615036" y="1379220"/>
          <a:ext cx="15442434" cy="7600946"/>
        </p:xfrm>
        <a:graphic>
          <a:graphicData uri="http://schemas.openxmlformats.org/drawingml/2006/table">
            <a:tbl>
              <a:tblPr/>
              <a:tblGrid>
                <a:gridCol w="820758">
                  <a:extLst>
                    <a:ext uri="{9D8B030D-6E8A-4147-A177-3AD203B41FA5}">
                      <a16:colId xmlns:a16="http://schemas.microsoft.com/office/drawing/2014/main" val="20000"/>
                    </a:ext>
                  </a:extLst>
                </a:gridCol>
                <a:gridCol w="6296023">
                  <a:extLst>
                    <a:ext uri="{9D8B030D-6E8A-4147-A177-3AD203B41FA5}">
                      <a16:colId xmlns:a16="http://schemas.microsoft.com/office/drawing/2014/main" val="20001"/>
                    </a:ext>
                  </a:extLst>
                </a:gridCol>
                <a:gridCol w="3144658">
                  <a:extLst>
                    <a:ext uri="{9D8B030D-6E8A-4147-A177-3AD203B41FA5}">
                      <a16:colId xmlns:a16="http://schemas.microsoft.com/office/drawing/2014/main" val="20002"/>
                    </a:ext>
                  </a:extLst>
                </a:gridCol>
                <a:gridCol w="2893888">
                  <a:extLst>
                    <a:ext uri="{9D8B030D-6E8A-4147-A177-3AD203B41FA5}">
                      <a16:colId xmlns:a16="http://schemas.microsoft.com/office/drawing/2014/main" val="20003"/>
                    </a:ext>
                  </a:extLst>
                </a:gridCol>
                <a:gridCol w="2287107">
                  <a:extLst>
                    <a:ext uri="{9D8B030D-6E8A-4147-A177-3AD203B41FA5}">
                      <a16:colId xmlns:a16="http://schemas.microsoft.com/office/drawing/2014/main" val="20004"/>
                    </a:ext>
                  </a:extLst>
                </a:gridCol>
              </a:tblGrid>
              <a:tr h="524532">
                <a:tc>
                  <a:txBody>
                    <a:bodyPr/>
                    <a:lstStyle/>
                    <a:p>
                      <a:pPr algn="l">
                        <a:lnSpc>
                          <a:spcPts val="3135"/>
                        </a:lnSpc>
                        <a:defRPr/>
                      </a:pPr>
                      <a:r>
                        <a:rPr lang="en-US" sz="2239">
                          <a:solidFill>
                            <a:srgbClr val="000000"/>
                          </a:solidFill>
                          <a:latin typeface="TT Interphases Bold"/>
                          <a:ea typeface="TT Interphases Bold"/>
                          <a:cs typeface="TT Interphases Bold"/>
                          <a:sym typeface="TT Interphases Bold"/>
                        </a:rPr>
                        <a:t>  SN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35"/>
                        </a:lnSpc>
                        <a:defRPr/>
                      </a:pPr>
                      <a:r>
                        <a:rPr lang="en-US" sz="2239">
                          <a:solidFill>
                            <a:srgbClr val="000000"/>
                          </a:solidFill>
                          <a:latin typeface="TT Interphases Bold"/>
                          <a:ea typeface="TT Interphases Bold"/>
                          <a:cs typeface="TT Interphases Bold"/>
                          <a:sym typeface="TT Interphases Bold"/>
                        </a:rPr>
                        <a:t>MATERIAL AND COMPONENTS</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35"/>
                        </a:lnSpc>
                        <a:defRPr/>
                      </a:pPr>
                      <a:r>
                        <a:rPr lang="en-US" sz="2239">
                          <a:solidFill>
                            <a:srgbClr val="000000"/>
                          </a:solidFill>
                          <a:latin typeface="TT Interphases Bold"/>
                          <a:ea typeface="TT Interphases Bold"/>
                          <a:cs typeface="TT Interphases Bold"/>
                          <a:sym typeface="TT Interphases Bold"/>
                        </a:rPr>
                        <a:t>QUANTITY</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35"/>
                        </a:lnSpc>
                        <a:defRPr/>
                      </a:pPr>
                      <a:r>
                        <a:rPr lang="en-US" sz="2239">
                          <a:solidFill>
                            <a:srgbClr val="000000"/>
                          </a:solidFill>
                          <a:latin typeface="TT Interphases Bold"/>
                          <a:ea typeface="TT Interphases Bold"/>
                          <a:cs typeface="TT Interphases Bold"/>
                          <a:sym typeface="TT Interphases Bold"/>
                        </a:rPr>
                        <a:t>Rate (RS.)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35"/>
                        </a:lnSpc>
                        <a:defRPr/>
                      </a:pPr>
                      <a:r>
                        <a:rPr lang="en-US" sz="2239">
                          <a:solidFill>
                            <a:srgbClr val="000000"/>
                          </a:solidFill>
                          <a:latin typeface="TT Interphases Bold"/>
                          <a:ea typeface="TT Interphases Bold"/>
                          <a:cs typeface="TT Interphases Bold"/>
                          <a:sym typeface="TT Interphases Bold"/>
                        </a:rPr>
                        <a:t>Amount (NPR)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1.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AC Cord</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1</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300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300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  2.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Motor 775</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1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900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900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  3.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Bearing</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14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150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2000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  4.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Blade</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1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250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250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  5.</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Variable speed controller</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1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370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370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14995">
                <a:tc>
                  <a:txBody>
                    <a:bodyPr/>
                    <a:lstStyle/>
                    <a:p>
                      <a:pPr algn="l">
                        <a:lnSpc>
                          <a:spcPts val="3142"/>
                        </a:lnSpc>
                        <a:defRPr/>
                      </a:pPr>
                      <a:r>
                        <a:rPr lang="en-US" sz="2244">
                          <a:solidFill>
                            <a:srgbClr val="000000"/>
                          </a:solidFill>
                          <a:latin typeface="TT Interphases"/>
                          <a:ea typeface="TT Interphases"/>
                          <a:cs typeface="TT Interphases"/>
                          <a:sym typeface="TT Interphases"/>
                        </a:rPr>
                        <a:t>  6.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DC adapter</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1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800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800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  7.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Nut and bolts</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10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10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100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  8.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Toggle Switch</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1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50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50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  9.</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O rings</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6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10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60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  11.</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Soldering Wire</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3m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20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90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24532">
                <a:tc>
                  <a:txBody>
                    <a:bodyPr/>
                    <a:lstStyle/>
                    <a:p>
                      <a:pPr algn="l">
                        <a:lnSpc>
                          <a:spcPts val="3142"/>
                        </a:lnSpc>
                        <a:defRPr/>
                      </a:pPr>
                      <a:r>
                        <a:rPr lang="en-US" sz="2244">
                          <a:solidFill>
                            <a:srgbClr val="000000"/>
                          </a:solidFill>
                          <a:latin typeface="TT Interphases"/>
                          <a:ea typeface="TT Interphases"/>
                          <a:cs typeface="TT Interphases"/>
                          <a:sym typeface="TT Interphases"/>
                        </a:rPr>
                        <a:t>  12.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Wire</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3m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20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90</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316099">
                <a:tc>
                  <a:txBody>
                    <a:bodyPr/>
                    <a:lstStyle/>
                    <a:p>
                      <a:pPr algn="l">
                        <a:lnSpc>
                          <a:spcPts val="3142"/>
                        </a:lnSpc>
                        <a:defRPr/>
                      </a:pPr>
                      <a:r>
                        <a:rPr lang="en-US" sz="2244">
                          <a:solidFill>
                            <a:srgbClr val="000000"/>
                          </a:solidFill>
                          <a:latin typeface="TT Interphases"/>
                          <a:ea typeface="TT Interphases"/>
                          <a:cs typeface="TT Interphases"/>
                          <a:sym typeface="TT Interphases"/>
                        </a:rPr>
                        <a:t>   </a:t>
                      </a:r>
                      <a:endParaRPr lang="en-US" sz="1100"/>
                    </a:p>
                    <a:p>
                      <a:pPr algn="l">
                        <a:lnSpc>
                          <a:spcPts val="3142"/>
                        </a:lnSpc>
                      </a:pPr>
                      <a:r>
                        <a:rPr lang="en-US" sz="2244">
                          <a:solidFill>
                            <a:srgbClr val="000000"/>
                          </a:solidFill>
                          <a:latin typeface="TT Interphases"/>
                          <a:ea typeface="TT Interphases"/>
                          <a:cs typeface="TT Interphases"/>
                          <a:sym typeface="TT Interphases"/>
                        </a:rPr>
                        <a:t> </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Total  </a:t>
                      </a:r>
                      <a:endParaRPr lang="en-US" sz="110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a:solidFill>
                            <a:srgbClr val="000000"/>
                          </a:solidFill>
                          <a:latin typeface="TT Interphases"/>
                          <a:ea typeface="TT Interphases"/>
                          <a:cs typeface="TT Interphases"/>
                          <a:sym typeface="TT Interphases"/>
                        </a:rPr>
                        <a:t>   </a:t>
                      </a:r>
                      <a:endParaRPr lang="en-US" sz="1100"/>
                    </a:p>
                    <a:p>
                      <a:pPr algn="l">
                        <a:lnSpc>
                          <a:spcPts val="3142"/>
                        </a:lnSpc>
                      </a:pPr>
                      <a:r>
                        <a:rPr lang="en-US" sz="2244">
                          <a:solidFill>
                            <a:srgbClr val="000000"/>
                          </a:solidFill>
                          <a:latin typeface="TT Interphases"/>
                          <a:ea typeface="TT Interphases"/>
                          <a:cs typeface="TT Interphases"/>
                          <a:sym typeface="TT Interphases"/>
                        </a:rPr>
                        <a:t>  </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endParaRPr lang="en-US" sz="1100"/>
                    </a:p>
                    <a:p>
                      <a:pPr algn="l">
                        <a:lnSpc>
                          <a:spcPts val="3142"/>
                        </a:lnSpc>
                      </a:pPr>
                      <a:r>
                        <a:rPr lang="en-US" sz="2244">
                          <a:solidFill>
                            <a:srgbClr val="000000"/>
                          </a:solidFill>
                          <a:latin typeface="TT Interphases"/>
                          <a:ea typeface="TT Interphases"/>
                          <a:cs typeface="TT Interphases"/>
                          <a:sym typeface="TT Interphases"/>
                        </a:rPr>
                        <a:t>   </a:t>
                      </a:r>
                    </a:p>
                    <a:p>
                      <a:pPr algn="l">
                        <a:lnSpc>
                          <a:spcPts val="3142"/>
                        </a:lnSpc>
                      </a:pPr>
                      <a:r>
                        <a:rPr lang="en-US" sz="2244">
                          <a:solidFill>
                            <a:srgbClr val="000000"/>
                          </a:solidFill>
                          <a:latin typeface="TT Interphases"/>
                          <a:ea typeface="TT Interphases"/>
                          <a:cs typeface="TT Interphases"/>
                          <a:sym typeface="TT Interphases"/>
                        </a:rPr>
                        <a:t>  </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3142"/>
                        </a:lnSpc>
                        <a:defRPr/>
                      </a:pPr>
                      <a:r>
                        <a:rPr lang="en-US" sz="2244" dirty="0">
                          <a:solidFill>
                            <a:srgbClr val="000000"/>
                          </a:solidFill>
                          <a:latin typeface="TT Interphases"/>
                          <a:ea typeface="TT Interphases"/>
                          <a:cs typeface="TT Interphases"/>
                          <a:sym typeface="TT Interphases"/>
                        </a:rPr>
                        <a:t>5,010  </a:t>
                      </a:r>
                      <a:endParaRPr lang="en-US" sz="1100" dirty="0"/>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4" name="TextBox 4"/>
          <p:cNvSpPr txBox="1"/>
          <p:nvPr/>
        </p:nvSpPr>
        <p:spPr>
          <a:xfrm>
            <a:off x="788166" y="161925"/>
            <a:ext cx="9880120" cy="1217295"/>
          </a:xfrm>
          <a:prstGeom prst="rect">
            <a:avLst/>
          </a:prstGeom>
        </p:spPr>
        <p:txBody>
          <a:bodyPr lIns="0" tIns="0" rIns="0" bIns="0" rtlCol="0" anchor="t">
            <a:spAutoFit/>
          </a:bodyPr>
          <a:lstStyle/>
          <a:p>
            <a:pPr marL="0" lvl="0" indent="0" algn="l">
              <a:lnSpc>
                <a:spcPts val="9000"/>
              </a:lnSpc>
            </a:pPr>
            <a:r>
              <a:rPr lang="en-US" sz="9000">
                <a:solidFill>
                  <a:srgbClr val="000000"/>
                </a:solidFill>
                <a:latin typeface="Faustina Semi-Bold"/>
                <a:ea typeface="Faustina Semi-Bold"/>
                <a:cs typeface="Faustina Semi-Bold"/>
                <a:sym typeface="Faustina Semi-Bold"/>
              </a:rPr>
              <a:t> Budget Evaluation</a:t>
            </a:r>
          </a:p>
        </p:txBody>
      </p:sp>
      <p:sp>
        <p:nvSpPr>
          <p:cNvPr id="5" name="TextBox 5"/>
          <p:cNvSpPr txBox="1"/>
          <p:nvPr/>
        </p:nvSpPr>
        <p:spPr>
          <a:xfrm>
            <a:off x="17297400" y="9201150"/>
            <a:ext cx="723558" cy="537845"/>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9487" y="948775"/>
            <a:ext cx="12937329" cy="1106174"/>
          </a:xfrm>
          <a:prstGeom prst="rect">
            <a:avLst/>
          </a:prstGeom>
        </p:spPr>
        <p:txBody>
          <a:bodyPr lIns="0" tIns="0" rIns="0" bIns="0" rtlCol="0" anchor="t">
            <a:spAutoFit/>
          </a:bodyPr>
          <a:lstStyle/>
          <a:p>
            <a:pPr marL="0" lvl="0" indent="0" algn="l">
              <a:lnSpc>
                <a:spcPts val="8300"/>
              </a:lnSpc>
            </a:pPr>
            <a:r>
              <a:rPr lang="en-US" sz="8300">
                <a:solidFill>
                  <a:srgbClr val="000000"/>
                </a:solidFill>
                <a:latin typeface="Faustina Semi-Bold"/>
                <a:ea typeface="Faustina Semi-Bold"/>
                <a:cs typeface="Faustina Semi-Bold"/>
                <a:sym typeface="Faustina Semi-Bold"/>
              </a:rPr>
              <a:t>RESULT AND DISCUSSION</a:t>
            </a:r>
          </a:p>
        </p:txBody>
      </p:sp>
      <p:grpSp>
        <p:nvGrpSpPr>
          <p:cNvPr id="3" name="Group 3"/>
          <p:cNvGrpSpPr/>
          <p:nvPr/>
        </p:nvGrpSpPr>
        <p:grpSpPr>
          <a:xfrm rot="-108805">
            <a:off x="3208899" y="10147909"/>
            <a:ext cx="15258362" cy="786492"/>
            <a:chOff x="0" y="0"/>
            <a:chExt cx="4018663" cy="207142"/>
          </a:xfrm>
        </p:grpSpPr>
        <p:sp>
          <p:nvSpPr>
            <p:cNvPr id="4" name="Freeform 4"/>
            <p:cNvSpPr/>
            <p:nvPr/>
          </p:nvSpPr>
          <p:spPr>
            <a:xfrm>
              <a:off x="0" y="0"/>
              <a:ext cx="4018663" cy="207142"/>
            </a:xfrm>
            <a:custGeom>
              <a:avLst/>
              <a:gdLst/>
              <a:ahLst/>
              <a:cxnLst/>
              <a:rect l="l" t="t" r="r" b="b"/>
              <a:pathLst>
                <a:path w="4018663" h="207142">
                  <a:moveTo>
                    <a:pt x="0" y="0"/>
                  </a:moveTo>
                  <a:lnTo>
                    <a:pt x="4018663" y="0"/>
                  </a:lnTo>
                  <a:lnTo>
                    <a:pt x="4018663" y="207142"/>
                  </a:lnTo>
                  <a:lnTo>
                    <a:pt x="0" y="207142"/>
                  </a:lnTo>
                  <a:close/>
                </a:path>
              </a:pathLst>
            </a:custGeom>
            <a:solidFill>
              <a:srgbClr val="FF6354"/>
            </a:solidFill>
          </p:spPr>
        </p:sp>
        <p:sp>
          <p:nvSpPr>
            <p:cNvPr id="5" name="TextBox 5"/>
            <p:cNvSpPr txBox="1"/>
            <p:nvPr/>
          </p:nvSpPr>
          <p:spPr>
            <a:xfrm>
              <a:off x="0" y="-28575"/>
              <a:ext cx="4018663" cy="235717"/>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16057471" y="438148"/>
            <a:ext cx="1737447" cy="1737447"/>
          </a:xfrm>
          <a:custGeom>
            <a:avLst/>
            <a:gdLst/>
            <a:ahLst/>
            <a:cxnLst/>
            <a:rect l="l" t="t" r="r" b="b"/>
            <a:pathLst>
              <a:path w="1737447" h="1737447">
                <a:moveTo>
                  <a:pt x="0" y="0"/>
                </a:moveTo>
                <a:lnTo>
                  <a:pt x="1737447" y="0"/>
                </a:lnTo>
                <a:lnTo>
                  <a:pt x="1737447" y="1737447"/>
                </a:lnTo>
                <a:lnTo>
                  <a:pt x="0" y="1737447"/>
                </a:lnTo>
                <a:lnTo>
                  <a:pt x="0" y="0"/>
                </a:lnTo>
                <a:close/>
              </a:path>
            </a:pathLst>
          </a:custGeom>
          <a:blipFill>
            <a:blip r:embed="rId2"/>
            <a:stretch>
              <a:fillRect/>
            </a:stretch>
          </a:blipFill>
        </p:spPr>
      </p:sp>
      <p:sp>
        <p:nvSpPr>
          <p:cNvPr id="7" name="TextBox 7"/>
          <p:cNvSpPr txBox="1"/>
          <p:nvPr/>
        </p:nvSpPr>
        <p:spPr>
          <a:xfrm>
            <a:off x="17332717" y="9201150"/>
            <a:ext cx="462201" cy="537845"/>
          </a:xfrm>
          <a:prstGeom prst="rect">
            <a:avLst/>
          </a:prstGeom>
        </p:spPr>
        <p:txBody>
          <a:bodyPr lIns="0" tIns="0" rIns="0" bIns="0" rtlCol="0" anchor="t">
            <a:spAutoFit/>
          </a:bodyPr>
          <a:lstStyle/>
          <a:p>
            <a:pPr algn="ctr">
              <a:lnSpc>
                <a:spcPts val="4480"/>
              </a:lnSpc>
            </a:pPr>
            <a:r>
              <a:rPr lang="en-US" sz="3200" dirty="0">
                <a:solidFill>
                  <a:srgbClr val="000000"/>
                </a:solidFill>
                <a:latin typeface="Canva Sans"/>
                <a:ea typeface="Canva Sans"/>
                <a:cs typeface="Canva Sans"/>
                <a:sym typeface="Canva Sans"/>
              </a:rPr>
              <a:t>12</a:t>
            </a:r>
          </a:p>
        </p:txBody>
      </p:sp>
      <p:sp>
        <p:nvSpPr>
          <p:cNvPr id="8" name="TextBox 8"/>
          <p:cNvSpPr txBox="1"/>
          <p:nvPr/>
        </p:nvSpPr>
        <p:spPr>
          <a:xfrm>
            <a:off x="0" y="2816289"/>
            <a:ext cx="17526000" cy="6437340"/>
          </a:xfrm>
          <a:prstGeom prst="rect">
            <a:avLst/>
          </a:prstGeom>
        </p:spPr>
        <p:txBody>
          <a:bodyPr wrap="square" lIns="0" tIns="0" rIns="0" bIns="0" rtlCol="0" anchor="t">
            <a:spAutoFit/>
          </a:bodyPr>
          <a:lstStyle/>
          <a:p>
            <a:pPr marL="702217" lvl="1" indent="-351108" algn="just">
              <a:lnSpc>
                <a:spcPts val="4553"/>
              </a:lnSpc>
              <a:buFont typeface="Arial"/>
              <a:buChar char="•"/>
            </a:pPr>
            <a:r>
              <a:rPr lang="en-US" sz="3252" dirty="0">
                <a:solidFill>
                  <a:srgbClr val="000000"/>
                </a:solidFill>
                <a:latin typeface="Open Sauce"/>
                <a:ea typeface="Open Sauce"/>
                <a:cs typeface="Open Sauce"/>
                <a:sym typeface="Open Sauce"/>
              </a:rPr>
              <a:t>The scroll saw delivered accurate results with minimal deviation, successfully cutting various patterns and curves.</a:t>
            </a:r>
          </a:p>
          <a:p>
            <a:pPr marL="702217" lvl="1" indent="-351108" algn="just">
              <a:lnSpc>
                <a:spcPts val="4553"/>
              </a:lnSpc>
              <a:buFont typeface="Arial"/>
              <a:buChar char="•"/>
            </a:pPr>
            <a:r>
              <a:rPr lang="en-US" sz="3252" dirty="0">
                <a:solidFill>
                  <a:srgbClr val="000000"/>
                </a:solidFill>
                <a:latin typeface="Open Sauce"/>
                <a:ea typeface="Open Sauce"/>
                <a:cs typeface="Open Sauce"/>
                <a:sym typeface="Open Sauce"/>
              </a:rPr>
              <a:t>The motor operated smoothly from 3000 to 12000 RPM, enabling adaptable cutting across different materials.</a:t>
            </a:r>
          </a:p>
          <a:p>
            <a:pPr marL="702217" lvl="1" indent="-351108" algn="just">
              <a:lnSpc>
                <a:spcPts val="4553"/>
              </a:lnSpc>
              <a:buFont typeface="Arial"/>
              <a:buChar char="•"/>
            </a:pPr>
            <a:r>
              <a:rPr lang="en-US" sz="3252" dirty="0">
                <a:solidFill>
                  <a:srgbClr val="000000"/>
                </a:solidFill>
                <a:latin typeface="Open Sauce"/>
                <a:ea typeface="Open Sauce"/>
                <a:cs typeface="Open Sauce"/>
                <a:sym typeface="Open Sauce"/>
              </a:rPr>
              <a:t>The parallel arm design and bearing system effectively reduced vibrations and maintained blade alignment, but the wooden base and pillars showed instability at higher speeds.</a:t>
            </a:r>
          </a:p>
          <a:p>
            <a:pPr marL="702217" lvl="1" indent="-351108" algn="just">
              <a:lnSpc>
                <a:spcPts val="4553"/>
              </a:lnSpc>
              <a:buFont typeface="Arial"/>
              <a:buChar char="•"/>
            </a:pPr>
            <a:r>
              <a:rPr lang="en-US" sz="3252" dirty="0">
                <a:solidFill>
                  <a:srgbClr val="000000"/>
                </a:solidFill>
                <a:latin typeface="Open Sauce"/>
                <a:ea typeface="Open Sauce"/>
                <a:cs typeface="Open Sauce"/>
                <a:sym typeface="Open Sauce"/>
              </a:rPr>
              <a:t>Future models should use more durable materials to enhance stability and reduce vibrations, refine blade clamps to prevent slippage, and address overall material durability for improved reliability.</a:t>
            </a:r>
          </a:p>
          <a:p>
            <a:pPr algn="just">
              <a:lnSpc>
                <a:spcPts val="4553"/>
              </a:lnSpc>
            </a:pPr>
            <a:endParaRPr lang="en-US" sz="3252" dirty="0">
              <a:solidFill>
                <a:srgbClr val="000000"/>
              </a:solidFill>
              <a:latin typeface="Open Sauce"/>
              <a:ea typeface="Open Sauce"/>
              <a:cs typeface="Open Sauce"/>
              <a:sym typeface="Open Sauc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805">
            <a:off x="3208899" y="10147909"/>
            <a:ext cx="15258362" cy="786492"/>
            <a:chOff x="0" y="0"/>
            <a:chExt cx="4018663" cy="207142"/>
          </a:xfrm>
        </p:grpSpPr>
        <p:sp>
          <p:nvSpPr>
            <p:cNvPr id="3" name="Freeform 3"/>
            <p:cNvSpPr/>
            <p:nvPr/>
          </p:nvSpPr>
          <p:spPr>
            <a:xfrm>
              <a:off x="0" y="0"/>
              <a:ext cx="4018663" cy="207142"/>
            </a:xfrm>
            <a:custGeom>
              <a:avLst/>
              <a:gdLst/>
              <a:ahLst/>
              <a:cxnLst/>
              <a:rect l="l" t="t" r="r" b="b"/>
              <a:pathLst>
                <a:path w="4018663" h="207142">
                  <a:moveTo>
                    <a:pt x="0" y="0"/>
                  </a:moveTo>
                  <a:lnTo>
                    <a:pt x="4018663" y="0"/>
                  </a:lnTo>
                  <a:lnTo>
                    <a:pt x="4018663" y="207142"/>
                  </a:lnTo>
                  <a:lnTo>
                    <a:pt x="0" y="207142"/>
                  </a:lnTo>
                  <a:close/>
                </a:path>
              </a:pathLst>
            </a:custGeom>
            <a:solidFill>
              <a:srgbClr val="FF6354"/>
            </a:solidFill>
          </p:spPr>
        </p:sp>
        <p:sp>
          <p:nvSpPr>
            <p:cNvPr id="4" name="TextBox 4"/>
            <p:cNvSpPr txBox="1"/>
            <p:nvPr/>
          </p:nvSpPr>
          <p:spPr>
            <a:xfrm>
              <a:off x="0" y="-28575"/>
              <a:ext cx="4018663" cy="23571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6057471" y="438148"/>
            <a:ext cx="1737447" cy="1737447"/>
          </a:xfrm>
          <a:custGeom>
            <a:avLst/>
            <a:gdLst/>
            <a:ahLst/>
            <a:cxnLst/>
            <a:rect l="l" t="t" r="r" b="b"/>
            <a:pathLst>
              <a:path w="1737447" h="1737447">
                <a:moveTo>
                  <a:pt x="0" y="0"/>
                </a:moveTo>
                <a:lnTo>
                  <a:pt x="1737447" y="0"/>
                </a:lnTo>
                <a:lnTo>
                  <a:pt x="1737447" y="1737447"/>
                </a:lnTo>
                <a:lnTo>
                  <a:pt x="0" y="1737447"/>
                </a:lnTo>
                <a:lnTo>
                  <a:pt x="0" y="0"/>
                </a:lnTo>
                <a:close/>
              </a:path>
            </a:pathLst>
          </a:custGeom>
          <a:blipFill>
            <a:blip r:embed="rId2"/>
            <a:stretch>
              <a:fillRect/>
            </a:stretch>
          </a:blipFill>
        </p:spPr>
      </p:sp>
      <p:sp>
        <p:nvSpPr>
          <p:cNvPr id="6" name="TextBox 6"/>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7" name="TextBox 7"/>
          <p:cNvSpPr txBox="1"/>
          <p:nvPr/>
        </p:nvSpPr>
        <p:spPr>
          <a:xfrm>
            <a:off x="914400" y="665207"/>
            <a:ext cx="14098667" cy="969417"/>
          </a:xfrm>
          <a:prstGeom prst="rect">
            <a:avLst/>
          </a:prstGeom>
        </p:spPr>
        <p:txBody>
          <a:bodyPr lIns="0" tIns="0" rIns="0" bIns="0" rtlCol="0" anchor="t">
            <a:spAutoFit/>
          </a:bodyPr>
          <a:lstStyle/>
          <a:p>
            <a:pPr algn="ctr">
              <a:lnSpc>
                <a:spcPts val="7992"/>
              </a:lnSpc>
            </a:pPr>
            <a:r>
              <a:rPr lang="en-US" sz="5708" dirty="0">
                <a:solidFill>
                  <a:srgbClr val="000000"/>
                </a:solidFill>
                <a:latin typeface="Canva Sans Bold"/>
                <a:ea typeface="Canva Sans Bold"/>
                <a:cs typeface="Canva Sans Bold"/>
                <a:sym typeface="Canva Sans Bold"/>
              </a:rPr>
              <a:t>CONCLUSION AND RECOMMENDATION</a:t>
            </a:r>
          </a:p>
        </p:txBody>
      </p:sp>
      <p:sp>
        <p:nvSpPr>
          <p:cNvPr id="8" name="TextBox 8"/>
          <p:cNvSpPr txBox="1"/>
          <p:nvPr/>
        </p:nvSpPr>
        <p:spPr>
          <a:xfrm>
            <a:off x="17566675" y="9201150"/>
            <a:ext cx="456486" cy="537845"/>
          </a:xfrm>
          <a:prstGeom prst="rect">
            <a:avLst/>
          </a:prstGeom>
        </p:spPr>
        <p:txBody>
          <a:bodyPr lIns="0" tIns="0" rIns="0" bIns="0" rtlCol="0" anchor="t">
            <a:spAutoFit/>
          </a:bodyPr>
          <a:lstStyle/>
          <a:p>
            <a:pPr algn="ctr">
              <a:lnSpc>
                <a:spcPts val="4480"/>
              </a:lnSpc>
            </a:pPr>
            <a:r>
              <a:rPr lang="en-US" sz="3200" dirty="0">
                <a:solidFill>
                  <a:srgbClr val="000000"/>
                </a:solidFill>
                <a:latin typeface="Canva Sans"/>
                <a:ea typeface="Canva Sans"/>
                <a:cs typeface="Canva Sans"/>
                <a:sym typeface="Canva Sans"/>
              </a:rPr>
              <a:t>13</a:t>
            </a:r>
          </a:p>
        </p:txBody>
      </p:sp>
      <p:sp>
        <p:nvSpPr>
          <p:cNvPr id="9" name="TextBox 9"/>
          <p:cNvSpPr txBox="1"/>
          <p:nvPr/>
        </p:nvSpPr>
        <p:spPr>
          <a:xfrm>
            <a:off x="310756" y="2002224"/>
            <a:ext cx="16766218" cy="7521617"/>
          </a:xfrm>
          <a:prstGeom prst="rect">
            <a:avLst/>
          </a:prstGeom>
        </p:spPr>
        <p:txBody>
          <a:bodyPr lIns="0" tIns="0" rIns="0" bIns="0" rtlCol="0" anchor="t">
            <a:spAutoFit/>
          </a:bodyPr>
          <a:lstStyle/>
          <a:p>
            <a:pPr marL="836258" lvl="1" indent="-418129" algn="just">
              <a:lnSpc>
                <a:spcPts val="5422"/>
              </a:lnSpc>
              <a:buFont typeface="Arial"/>
              <a:buChar char="•"/>
            </a:pPr>
            <a:r>
              <a:rPr lang="en-US" sz="3873" dirty="0">
                <a:solidFill>
                  <a:srgbClr val="000000"/>
                </a:solidFill>
                <a:latin typeface="Open Sauce"/>
                <a:ea typeface="Open Sauce"/>
                <a:cs typeface="Open Sauce"/>
                <a:sym typeface="Open Sauce"/>
              </a:rPr>
              <a:t>The enhanced scroll saw demonstrated effective precision cutting with a variable speed motor and parallel arm design.</a:t>
            </a:r>
          </a:p>
          <a:p>
            <a:pPr marL="836258" lvl="1" indent="-418129" algn="just">
              <a:lnSpc>
                <a:spcPts val="5422"/>
              </a:lnSpc>
              <a:buFont typeface="Arial"/>
              <a:buChar char="•"/>
            </a:pPr>
            <a:r>
              <a:rPr lang="en-US" sz="3873" dirty="0">
                <a:solidFill>
                  <a:srgbClr val="000000"/>
                </a:solidFill>
                <a:latin typeface="Open Sauce"/>
                <a:ea typeface="Open Sauce"/>
                <a:cs typeface="Open Sauce"/>
                <a:sym typeface="Open Sauce"/>
              </a:rPr>
              <a:t>Problems with the wooden base instability, occasional blade clamp slippage, and material durability were noted, affecting overall effectiveness.</a:t>
            </a:r>
          </a:p>
          <a:p>
            <a:pPr marL="836258" lvl="1" indent="-418129" algn="just">
              <a:lnSpc>
                <a:spcPts val="5422"/>
              </a:lnSpc>
              <a:buFont typeface="Arial"/>
              <a:buChar char="•"/>
            </a:pPr>
            <a:r>
              <a:rPr lang="en-US" sz="3873" dirty="0">
                <a:solidFill>
                  <a:srgbClr val="000000"/>
                </a:solidFill>
                <a:latin typeface="Open Sauce"/>
                <a:ea typeface="Open Sauce"/>
                <a:cs typeface="Open Sauce"/>
                <a:sym typeface="Open Sauce"/>
              </a:rPr>
              <a:t>Upgrade the base and pillars to durable materials, redesign blade clamps, implement vibration dampening, and conduct extensive testing to address these challenges.</a:t>
            </a:r>
          </a:p>
          <a:p>
            <a:pPr marL="836258" lvl="1" indent="-418129" algn="just">
              <a:lnSpc>
                <a:spcPts val="5422"/>
              </a:lnSpc>
              <a:buFont typeface="Arial"/>
              <a:buChar char="•"/>
            </a:pPr>
            <a:r>
              <a:rPr lang="en-US" sz="3873" dirty="0">
                <a:solidFill>
                  <a:srgbClr val="000000"/>
                </a:solidFill>
                <a:latin typeface="Open Sauce"/>
                <a:ea typeface="Open Sauce"/>
                <a:cs typeface="Open Sauce"/>
                <a:sym typeface="Open Sauce"/>
              </a:rPr>
              <a:t>Consider integrating modern technologies like digital controls and laser guides for increased precision and user-friendliness in future models.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86200" y="2659384"/>
            <a:ext cx="9829800" cy="6324600"/>
          </a:xfrm>
          <a:custGeom>
            <a:avLst/>
            <a:gdLst/>
            <a:ahLst/>
            <a:cxnLst/>
            <a:rect l="l" t="t" r="r" b="b"/>
            <a:pathLst>
              <a:path w="8082206" h="5017325">
                <a:moveTo>
                  <a:pt x="0" y="0"/>
                </a:moveTo>
                <a:lnTo>
                  <a:pt x="8082207" y="0"/>
                </a:lnTo>
                <a:lnTo>
                  <a:pt x="8082207" y="5017324"/>
                </a:lnTo>
                <a:lnTo>
                  <a:pt x="0" y="5017324"/>
                </a:lnTo>
                <a:lnTo>
                  <a:pt x="0" y="0"/>
                </a:lnTo>
                <a:close/>
              </a:path>
            </a:pathLst>
          </a:custGeom>
          <a:blipFill>
            <a:blip r:embed="rId2"/>
            <a:stretch>
              <a:fillRect/>
            </a:stretch>
          </a:blipFill>
        </p:spPr>
      </p:sp>
      <p:sp>
        <p:nvSpPr>
          <p:cNvPr id="3" name="TextBox 3"/>
          <p:cNvSpPr txBox="1"/>
          <p:nvPr/>
        </p:nvSpPr>
        <p:spPr>
          <a:xfrm>
            <a:off x="172895" y="104093"/>
            <a:ext cx="16775808" cy="2555291"/>
          </a:xfrm>
          <a:prstGeom prst="rect">
            <a:avLst/>
          </a:prstGeom>
        </p:spPr>
        <p:txBody>
          <a:bodyPr lIns="0" tIns="0" rIns="0" bIns="0" rtlCol="0" anchor="t">
            <a:spAutoFit/>
          </a:bodyPr>
          <a:lstStyle/>
          <a:p>
            <a:pPr algn="ctr">
              <a:lnSpc>
                <a:spcPts val="20857"/>
              </a:lnSpc>
              <a:spcBef>
                <a:spcPct val="0"/>
              </a:spcBef>
            </a:pPr>
            <a:r>
              <a:rPr lang="en-US" sz="14897">
                <a:solidFill>
                  <a:srgbClr val="000000"/>
                </a:solidFill>
                <a:latin typeface="Open Sauce Bold"/>
                <a:ea typeface="Open Sauce Bold"/>
                <a:cs typeface="Open Sauce Bold"/>
                <a:sym typeface="Open Sauc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4990" y="1943362"/>
            <a:ext cx="9896114" cy="8710967"/>
          </a:xfrm>
          <a:prstGeom prst="rect">
            <a:avLst/>
          </a:prstGeom>
        </p:spPr>
        <p:txBody>
          <a:bodyPr lIns="0" tIns="0" rIns="0" bIns="0" rtlCol="0" anchor="t">
            <a:spAutoFit/>
          </a:bodyPr>
          <a:lstStyle/>
          <a:p>
            <a:pPr marL="701357" lvl="1" indent="-350679" algn="l">
              <a:lnSpc>
                <a:spcPts val="4547"/>
              </a:lnSpc>
              <a:buFont typeface="Arial"/>
              <a:buChar char="•"/>
            </a:pPr>
            <a:r>
              <a:rPr lang="en-US" sz="3248" dirty="0">
                <a:solidFill>
                  <a:srgbClr val="000000"/>
                </a:solidFill>
                <a:latin typeface="Times New Roman"/>
                <a:ea typeface="Times New Roman"/>
                <a:cs typeface="Times New Roman"/>
                <a:sym typeface="Times New Roman"/>
              </a:rPr>
              <a:t>Scroll saw is a small electric operated saw used to cut intricate curves in wood, metals and other materials.</a:t>
            </a:r>
          </a:p>
          <a:p>
            <a:pPr algn="l">
              <a:lnSpc>
                <a:spcPts val="4547"/>
              </a:lnSpc>
            </a:pPr>
            <a:endParaRPr lang="en-US" sz="3248" dirty="0">
              <a:solidFill>
                <a:srgbClr val="000000"/>
              </a:solidFill>
              <a:latin typeface="Times New Roman"/>
              <a:ea typeface="Times New Roman"/>
              <a:cs typeface="Times New Roman"/>
              <a:sym typeface="Times New Roman"/>
            </a:endParaRPr>
          </a:p>
          <a:p>
            <a:pPr marL="701357" lvl="1" indent="-350679" algn="l">
              <a:lnSpc>
                <a:spcPts val="4547"/>
              </a:lnSpc>
              <a:buFont typeface="Arial"/>
              <a:buChar char="•"/>
            </a:pPr>
            <a:r>
              <a:rPr lang="en-US" sz="3248" dirty="0">
                <a:solidFill>
                  <a:srgbClr val="000000"/>
                </a:solidFill>
                <a:latin typeface="Times New Roman"/>
                <a:ea typeface="Times New Roman"/>
                <a:cs typeface="Times New Roman"/>
                <a:sym typeface="Times New Roman"/>
              </a:rPr>
              <a:t>It is primarily used for making intricate and detailed cuts in wood, metals, and other materials.</a:t>
            </a:r>
          </a:p>
          <a:p>
            <a:pPr algn="l">
              <a:lnSpc>
                <a:spcPts val="4547"/>
              </a:lnSpc>
            </a:pPr>
            <a:endParaRPr lang="en-US" sz="3248" dirty="0">
              <a:solidFill>
                <a:srgbClr val="000000"/>
              </a:solidFill>
              <a:latin typeface="Times New Roman"/>
              <a:ea typeface="Times New Roman"/>
              <a:cs typeface="Times New Roman"/>
              <a:sym typeface="Times New Roman"/>
            </a:endParaRPr>
          </a:p>
          <a:p>
            <a:pPr marL="701357" lvl="1" indent="-350679" algn="l">
              <a:lnSpc>
                <a:spcPts val="4547"/>
              </a:lnSpc>
              <a:buFont typeface="Arial"/>
              <a:buChar char="•"/>
            </a:pPr>
            <a:r>
              <a:rPr lang="en-US" sz="3248" dirty="0">
                <a:solidFill>
                  <a:srgbClr val="000000"/>
                </a:solidFill>
                <a:latin typeface="Times New Roman"/>
                <a:ea typeface="Times New Roman"/>
                <a:cs typeface="Times New Roman"/>
                <a:sym typeface="Times New Roman"/>
              </a:rPr>
              <a:t>Scroll saws use thin, straight blades, which allow for intricate designs and tight curves.</a:t>
            </a:r>
          </a:p>
          <a:p>
            <a:pPr algn="l">
              <a:lnSpc>
                <a:spcPts val="4547"/>
              </a:lnSpc>
            </a:pPr>
            <a:endParaRPr lang="en-US" sz="3248" dirty="0">
              <a:solidFill>
                <a:srgbClr val="000000"/>
              </a:solidFill>
              <a:latin typeface="Times New Roman"/>
              <a:ea typeface="Times New Roman"/>
              <a:cs typeface="Times New Roman"/>
              <a:sym typeface="Times New Roman"/>
            </a:endParaRPr>
          </a:p>
          <a:p>
            <a:pPr marL="701357" lvl="1" indent="-350679" algn="l">
              <a:lnSpc>
                <a:spcPts val="4547"/>
              </a:lnSpc>
              <a:buFont typeface="Arial"/>
              <a:buChar char="•"/>
            </a:pPr>
            <a:r>
              <a:rPr lang="en-US" sz="3248" dirty="0">
                <a:solidFill>
                  <a:srgbClr val="000000"/>
                </a:solidFill>
                <a:latin typeface="Times New Roman"/>
                <a:ea typeface="Times New Roman"/>
                <a:cs typeface="Times New Roman"/>
                <a:sym typeface="Times New Roman"/>
              </a:rPr>
              <a:t>Scroll saws operate using a motor to move the blade up and down, allowing for intricate cutting motions.</a:t>
            </a:r>
          </a:p>
          <a:p>
            <a:pPr algn="l">
              <a:lnSpc>
                <a:spcPts val="4547"/>
              </a:lnSpc>
            </a:pPr>
            <a:endParaRPr lang="en-US" sz="3248" dirty="0">
              <a:solidFill>
                <a:srgbClr val="000000"/>
              </a:solidFill>
              <a:latin typeface="Times New Roman"/>
              <a:ea typeface="Times New Roman"/>
              <a:cs typeface="Times New Roman"/>
              <a:sym typeface="Times New Roman"/>
            </a:endParaRPr>
          </a:p>
          <a:p>
            <a:pPr algn="l">
              <a:lnSpc>
                <a:spcPts val="3287"/>
              </a:lnSpc>
            </a:pPr>
            <a:endParaRPr lang="en-US" sz="3248" dirty="0">
              <a:solidFill>
                <a:srgbClr val="000000"/>
              </a:solidFill>
              <a:latin typeface="Times New Roman"/>
              <a:ea typeface="Times New Roman"/>
              <a:cs typeface="Times New Roman"/>
              <a:sym typeface="Times New Roman"/>
            </a:endParaRPr>
          </a:p>
          <a:p>
            <a:pPr algn="l">
              <a:lnSpc>
                <a:spcPts val="3287"/>
              </a:lnSpc>
            </a:pPr>
            <a:endParaRPr lang="en-US" sz="3248" dirty="0">
              <a:solidFill>
                <a:srgbClr val="000000"/>
              </a:solidFill>
              <a:latin typeface="Times New Roman"/>
              <a:ea typeface="Times New Roman"/>
              <a:cs typeface="Times New Roman"/>
              <a:sym typeface="Times New Roman"/>
            </a:endParaRPr>
          </a:p>
          <a:p>
            <a:pPr algn="l">
              <a:lnSpc>
                <a:spcPts val="3287"/>
              </a:lnSpc>
              <a:spcBef>
                <a:spcPct val="0"/>
              </a:spcBef>
            </a:pPr>
            <a:endParaRPr lang="en-US" sz="3248" dirty="0">
              <a:solidFill>
                <a:srgbClr val="000000"/>
              </a:solidFill>
              <a:latin typeface="Times New Roman"/>
              <a:ea typeface="Times New Roman"/>
              <a:cs typeface="Times New Roman"/>
              <a:sym typeface="Times New Roman"/>
            </a:endParaRPr>
          </a:p>
        </p:txBody>
      </p:sp>
      <p:sp>
        <p:nvSpPr>
          <p:cNvPr id="3" name="Freeform 3"/>
          <p:cNvSpPr/>
          <p:nvPr/>
        </p:nvSpPr>
        <p:spPr>
          <a:xfrm>
            <a:off x="16113718" y="159976"/>
            <a:ext cx="1737447" cy="1737447"/>
          </a:xfrm>
          <a:custGeom>
            <a:avLst/>
            <a:gdLst/>
            <a:ahLst/>
            <a:cxnLst/>
            <a:rect l="l" t="t" r="r" b="b"/>
            <a:pathLst>
              <a:path w="1737447" h="1737447">
                <a:moveTo>
                  <a:pt x="0" y="0"/>
                </a:moveTo>
                <a:lnTo>
                  <a:pt x="1737447" y="0"/>
                </a:lnTo>
                <a:lnTo>
                  <a:pt x="1737447" y="1737448"/>
                </a:lnTo>
                <a:lnTo>
                  <a:pt x="0" y="1737448"/>
                </a:lnTo>
                <a:lnTo>
                  <a:pt x="0" y="0"/>
                </a:lnTo>
                <a:close/>
              </a:path>
            </a:pathLst>
          </a:custGeom>
          <a:blipFill>
            <a:blip r:embed="rId2"/>
            <a:stretch>
              <a:fillRect/>
            </a:stretch>
          </a:blipFill>
        </p:spPr>
      </p:sp>
      <p:grpSp>
        <p:nvGrpSpPr>
          <p:cNvPr id="4" name="Group 4"/>
          <p:cNvGrpSpPr/>
          <p:nvPr/>
        </p:nvGrpSpPr>
        <p:grpSpPr>
          <a:xfrm rot="-108805">
            <a:off x="3208899" y="10147909"/>
            <a:ext cx="15258362" cy="786492"/>
            <a:chOff x="0" y="0"/>
            <a:chExt cx="4018663" cy="207142"/>
          </a:xfrm>
        </p:grpSpPr>
        <p:sp>
          <p:nvSpPr>
            <p:cNvPr id="5" name="Freeform 5"/>
            <p:cNvSpPr/>
            <p:nvPr/>
          </p:nvSpPr>
          <p:spPr>
            <a:xfrm>
              <a:off x="0" y="0"/>
              <a:ext cx="4018663" cy="207142"/>
            </a:xfrm>
            <a:custGeom>
              <a:avLst/>
              <a:gdLst/>
              <a:ahLst/>
              <a:cxnLst/>
              <a:rect l="l" t="t" r="r" b="b"/>
              <a:pathLst>
                <a:path w="4018663" h="207142">
                  <a:moveTo>
                    <a:pt x="0" y="0"/>
                  </a:moveTo>
                  <a:lnTo>
                    <a:pt x="4018663" y="0"/>
                  </a:lnTo>
                  <a:lnTo>
                    <a:pt x="4018663" y="207142"/>
                  </a:lnTo>
                  <a:lnTo>
                    <a:pt x="0" y="207142"/>
                  </a:lnTo>
                  <a:close/>
                </a:path>
              </a:pathLst>
            </a:custGeom>
            <a:solidFill>
              <a:srgbClr val="FF6354"/>
            </a:solidFill>
          </p:spPr>
        </p:sp>
        <p:sp>
          <p:nvSpPr>
            <p:cNvPr id="6" name="TextBox 6"/>
            <p:cNvSpPr txBox="1"/>
            <p:nvPr/>
          </p:nvSpPr>
          <p:spPr>
            <a:xfrm>
              <a:off x="0" y="-28575"/>
              <a:ext cx="4018663" cy="235717"/>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0589721" y="2162265"/>
            <a:ext cx="7318534" cy="4198493"/>
          </a:xfrm>
          <a:custGeom>
            <a:avLst/>
            <a:gdLst/>
            <a:ahLst/>
            <a:cxnLst/>
            <a:rect l="l" t="t" r="r" b="b"/>
            <a:pathLst>
              <a:path w="7318534" h="4198493">
                <a:moveTo>
                  <a:pt x="0" y="0"/>
                </a:moveTo>
                <a:lnTo>
                  <a:pt x="7318535" y="0"/>
                </a:lnTo>
                <a:lnTo>
                  <a:pt x="7318535" y="4198493"/>
                </a:lnTo>
                <a:lnTo>
                  <a:pt x="0" y="4198493"/>
                </a:lnTo>
                <a:lnTo>
                  <a:pt x="0" y="0"/>
                </a:lnTo>
                <a:close/>
              </a:path>
            </a:pathLst>
          </a:custGeom>
          <a:blipFill>
            <a:blip r:embed="rId3"/>
            <a:stretch>
              <a:fillRect l="-10417" t="-8236" b="-13726"/>
            </a:stretch>
          </a:blipFill>
        </p:spPr>
      </p:sp>
      <p:sp>
        <p:nvSpPr>
          <p:cNvPr id="8" name="TextBox 8"/>
          <p:cNvSpPr txBox="1"/>
          <p:nvPr/>
        </p:nvSpPr>
        <p:spPr>
          <a:xfrm>
            <a:off x="283308" y="635821"/>
            <a:ext cx="9508299" cy="1217295"/>
          </a:xfrm>
          <a:prstGeom prst="rect">
            <a:avLst/>
          </a:prstGeom>
        </p:spPr>
        <p:txBody>
          <a:bodyPr lIns="0" tIns="0" rIns="0" bIns="0" rtlCol="0" anchor="t">
            <a:spAutoFit/>
          </a:bodyPr>
          <a:lstStyle/>
          <a:p>
            <a:pPr marL="0" lvl="0" indent="0" algn="l">
              <a:lnSpc>
                <a:spcPts val="9000"/>
              </a:lnSpc>
            </a:pPr>
            <a:r>
              <a:rPr lang="en-US" sz="9000">
                <a:solidFill>
                  <a:srgbClr val="000000"/>
                </a:solidFill>
                <a:latin typeface="Faustina Semi-Bold"/>
                <a:ea typeface="Faustina Semi-Bold"/>
                <a:cs typeface="Faustina Semi-Bold"/>
                <a:sym typeface="Faustina Semi-Bold"/>
              </a:rPr>
              <a:t>INTRODUCTION</a:t>
            </a:r>
          </a:p>
        </p:txBody>
      </p:sp>
      <p:sp>
        <p:nvSpPr>
          <p:cNvPr id="9" name="TextBox 9"/>
          <p:cNvSpPr txBox="1"/>
          <p:nvPr/>
        </p:nvSpPr>
        <p:spPr>
          <a:xfrm>
            <a:off x="12624128" y="6780820"/>
            <a:ext cx="286440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Fig:Scroll Saw</a:t>
            </a:r>
          </a:p>
        </p:txBody>
      </p:sp>
      <p:sp>
        <p:nvSpPr>
          <p:cNvPr id="10" name="TextBox 10"/>
          <p:cNvSpPr txBox="1"/>
          <p:nvPr/>
        </p:nvSpPr>
        <p:spPr>
          <a:xfrm>
            <a:off x="17632031" y="9163050"/>
            <a:ext cx="276225" cy="539700"/>
          </a:xfrm>
          <a:prstGeom prst="rect">
            <a:avLst/>
          </a:prstGeom>
        </p:spPr>
        <p:txBody>
          <a:bodyPr lIns="0" tIns="0" rIns="0" bIns="0" rtlCol="0" anchor="t">
            <a:spAutoFit/>
          </a:bodyPr>
          <a:lstStyle/>
          <a:p>
            <a:pPr algn="ctr">
              <a:lnSpc>
                <a:spcPts val="4620"/>
              </a:lnSpc>
              <a:spcBef>
                <a:spcPct val="0"/>
              </a:spcBef>
            </a:pPr>
            <a:r>
              <a:rPr lang="en-US" sz="3300" dirty="0">
                <a:solidFill>
                  <a:srgbClr val="000000"/>
                </a:solidFill>
                <a:latin typeface="Open Sauce"/>
                <a:ea typeface="Open Sauce"/>
                <a:cs typeface="Open Sauce"/>
                <a:sym typeface="Open Sauce"/>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805">
            <a:off x="3208899" y="10147909"/>
            <a:ext cx="15258362" cy="786492"/>
            <a:chOff x="0" y="0"/>
            <a:chExt cx="4018663" cy="207142"/>
          </a:xfrm>
        </p:grpSpPr>
        <p:sp>
          <p:nvSpPr>
            <p:cNvPr id="3" name="Freeform 3"/>
            <p:cNvSpPr/>
            <p:nvPr/>
          </p:nvSpPr>
          <p:spPr>
            <a:xfrm>
              <a:off x="0" y="0"/>
              <a:ext cx="4018663" cy="207142"/>
            </a:xfrm>
            <a:custGeom>
              <a:avLst/>
              <a:gdLst/>
              <a:ahLst/>
              <a:cxnLst/>
              <a:rect l="l" t="t" r="r" b="b"/>
              <a:pathLst>
                <a:path w="4018663" h="207142">
                  <a:moveTo>
                    <a:pt x="0" y="0"/>
                  </a:moveTo>
                  <a:lnTo>
                    <a:pt x="4018663" y="0"/>
                  </a:lnTo>
                  <a:lnTo>
                    <a:pt x="4018663" y="207142"/>
                  </a:lnTo>
                  <a:lnTo>
                    <a:pt x="0" y="207142"/>
                  </a:lnTo>
                  <a:close/>
                </a:path>
              </a:pathLst>
            </a:custGeom>
            <a:solidFill>
              <a:srgbClr val="FF6354"/>
            </a:solidFill>
          </p:spPr>
        </p:sp>
        <p:sp>
          <p:nvSpPr>
            <p:cNvPr id="4" name="TextBox 4"/>
            <p:cNvSpPr txBox="1"/>
            <p:nvPr/>
          </p:nvSpPr>
          <p:spPr>
            <a:xfrm>
              <a:off x="0" y="-28575"/>
              <a:ext cx="4018663" cy="235717"/>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16057471" y="438148"/>
            <a:ext cx="1737447" cy="1737447"/>
          </a:xfrm>
          <a:custGeom>
            <a:avLst/>
            <a:gdLst/>
            <a:ahLst/>
            <a:cxnLst/>
            <a:rect l="l" t="t" r="r" b="b"/>
            <a:pathLst>
              <a:path w="1737447" h="1737447">
                <a:moveTo>
                  <a:pt x="0" y="0"/>
                </a:moveTo>
                <a:lnTo>
                  <a:pt x="1737447" y="0"/>
                </a:lnTo>
                <a:lnTo>
                  <a:pt x="1737447" y="1737447"/>
                </a:lnTo>
                <a:lnTo>
                  <a:pt x="0" y="1737447"/>
                </a:lnTo>
                <a:lnTo>
                  <a:pt x="0" y="0"/>
                </a:lnTo>
                <a:close/>
              </a:path>
            </a:pathLst>
          </a:custGeom>
          <a:blipFill>
            <a:blip r:embed="rId2"/>
            <a:stretch>
              <a:fillRect/>
            </a:stretch>
          </a:blipFill>
        </p:spPr>
      </p:sp>
      <p:sp>
        <p:nvSpPr>
          <p:cNvPr id="6" name="Freeform 6"/>
          <p:cNvSpPr/>
          <p:nvPr/>
        </p:nvSpPr>
        <p:spPr>
          <a:xfrm>
            <a:off x="10172316" y="2656451"/>
            <a:ext cx="7086984" cy="5259197"/>
          </a:xfrm>
          <a:custGeom>
            <a:avLst/>
            <a:gdLst/>
            <a:ahLst/>
            <a:cxnLst/>
            <a:rect l="l" t="t" r="r" b="b"/>
            <a:pathLst>
              <a:path w="7086984" h="5259197">
                <a:moveTo>
                  <a:pt x="0" y="0"/>
                </a:moveTo>
                <a:lnTo>
                  <a:pt x="7086984" y="0"/>
                </a:lnTo>
                <a:lnTo>
                  <a:pt x="7086984" y="5259197"/>
                </a:lnTo>
                <a:lnTo>
                  <a:pt x="0" y="5259197"/>
                </a:lnTo>
                <a:lnTo>
                  <a:pt x="0" y="0"/>
                </a:lnTo>
                <a:close/>
              </a:path>
            </a:pathLst>
          </a:custGeom>
          <a:blipFill>
            <a:blip r:embed="rId3"/>
            <a:stretch>
              <a:fillRect/>
            </a:stretch>
          </a:blipFill>
        </p:spPr>
      </p:sp>
      <p:sp>
        <p:nvSpPr>
          <p:cNvPr id="7" name="TextBox 7"/>
          <p:cNvSpPr txBox="1"/>
          <p:nvPr/>
        </p:nvSpPr>
        <p:spPr>
          <a:xfrm>
            <a:off x="1028700" y="3439195"/>
            <a:ext cx="14122577" cy="3719416"/>
          </a:xfrm>
          <a:prstGeom prst="rect">
            <a:avLst/>
          </a:prstGeom>
        </p:spPr>
        <p:txBody>
          <a:bodyPr lIns="0" tIns="0" rIns="0" bIns="0" rtlCol="0" anchor="t">
            <a:spAutoFit/>
          </a:bodyPr>
          <a:lstStyle/>
          <a:p>
            <a:pPr algn="l">
              <a:lnSpc>
                <a:spcPts val="5079"/>
              </a:lnSpc>
            </a:pPr>
            <a:r>
              <a:rPr lang="en-US" sz="3628" dirty="0">
                <a:solidFill>
                  <a:srgbClr val="000000"/>
                </a:solidFill>
                <a:latin typeface="TT Interphases"/>
                <a:ea typeface="TT Interphases"/>
                <a:cs typeface="TT Interphases"/>
                <a:sym typeface="TT Interphases"/>
              </a:rPr>
              <a:t> </a:t>
            </a:r>
            <a:r>
              <a:rPr lang="en-US" sz="3628" dirty="0">
                <a:solidFill>
                  <a:srgbClr val="000000"/>
                </a:solidFill>
                <a:latin typeface="TT Interphases Bold"/>
                <a:ea typeface="TT Interphases Bold"/>
                <a:cs typeface="TT Interphases Bold"/>
                <a:sym typeface="TT Interphases Bold"/>
              </a:rPr>
              <a:t>Primary Objective:</a:t>
            </a:r>
          </a:p>
          <a:p>
            <a:pPr marL="610642" lvl="1" indent="-305321" algn="l">
              <a:lnSpc>
                <a:spcPts val="3959"/>
              </a:lnSpc>
              <a:buFont typeface="Arial"/>
              <a:buChar char="•"/>
            </a:pPr>
            <a:r>
              <a:rPr lang="en-US" sz="2828" dirty="0">
                <a:solidFill>
                  <a:srgbClr val="000000"/>
                </a:solidFill>
                <a:latin typeface="TT Interphases"/>
                <a:ea typeface="TT Interphases"/>
                <a:cs typeface="TT Interphases"/>
                <a:sym typeface="TT Interphases"/>
              </a:rPr>
              <a:t>To manufacture a functional scroll saw.</a:t>
            </a:r>
          </a:p>
          <a:p>
            <a:pPr algn="l">
              <a:lnSpc>
                <a:spcPts val="3539"/>
              </a:lnSpc>
            </a:pPr>
            <a:endParaRPr lang="en-US" sz="2828" dirty="0">
              <a:solidFill>
                <a:srgbClr val="000000"/>
              </a:solidFill>
              <a:latin typeface="TT Interphases"/>
              <a:ea typeface="TT Interphases"/>
              <a:cs typeface="TT Interphases"/>
              <a:sym typeface="TT Interphases"/>
            </a:endParaRPr>
          </a:p>
          <a:p>
            <a:pPr algn="l">
              <a:lnSpc>
                <a:spcPts val="5079"/>
              </a:lnSpc>
            </a:pPr>
            <a:r>
              <a:rPr lang="en-US" sz="3628" dirty="0">
                <a:solidFill>
                  <a:srgbClr val="000000"/>
                </a:solidFill>
                <a:latin typeface="TT Interphases Bold"/>
                <a:ea typeface="TT Interphases Bold"/>
                <a:cs typeface="TT Interphases Bold"/>
                <a:sym typeface="TT Interphases Bold"/>
              </a:rPr>
              <a:t>Secondary Objective:</a:t>
            </a:r>
          </a:p>
          <a:p>
            <a:pPr marL="610642" lvl="1" indent="-305321" algn="l">
              <a:lnSpc>
                <a:spcPts val="3959"/>
              </a:lnSpc>
              <a:buFont typeface="Arial"/>
              <a:buChar char="•"/>
            </a:pPr>
            <a:r>
              <a:rPr lang="en-US" sz="2828" dirty="0">
                <a:solidFill>
                  <a:srgbClr val="000000"/>
                </a:solidFill>
                <a:latin typeface="TT Interphases"/>
                <a:ea typeface="TT Interphases"/>
                <a:cs typeface="TT Interphases"/>
                <a:sym typeface="TT Interphases"/>
              </a:rPr>
              <a:t>To cut precisely in wood.</a:t>
            </a:r>
          </a:p>
          <a:p>
            <a:pPr marL="610642" lvl="1" indent="-305321" algn="l">
              <a:lnSpc>
                <a:spcPts val="3959"/>
              </a:lnSpc>
              <a:buFont typeface="Arial"/>
              <a:buChar char="•"/>
            </a:pPr>
            <a:r>
              <a:rPr lang="en-US" sz="2828" dirty="0">
                <a:solidFill>
                  <a:srgbClr val="000000"/>
                </a:solidFill>
                <a:latin typeface="TT Interphases"/>
                <a:ea typeface="TT Interphases"/>
                <a:cs typeface="TT Interphases"/>
                <a:sym typeface="TT Interphases"/>
              </a:rPr>
              <a:t>To evaluate </a:t>
            </a:r>
            <a:r>
              <a:rPr lang="en-US" sz="2828">
                <a:solidFill>
                  <a:srgbClr val="000000"/>
                </a:solidFill>
                <a:latin typeface="TT Interphases"/>
                <a:ea typeface="TT Interphases"/>
                <a:cs typeface="TT Interphases"/>
                <a:sym typeface="TT Interphases"/>
              </a:rPr>
              <a:t>the safety.</a:t>
            </a:r>
          </a:p>
          <a:p>
            <a:pPr algn="l">
              <a:lnSpc>
                <a:spcPts val="3539"/>
              </a:lnSpc>
            </a:pPr>
            <a:endParaRPr lang="en-US" sz="2828" dirty="0">
              <a:solidFill>
                <a:srgbClr val="000000"/>
              </a:solidFill>
              <a:latin typeface="TT Interphases"/>
              <a:ea typeface="TT Interphases"/>
              <a:cs typeface="TT Interphases"/>
              <a:sym typeface="TT Interphases"/>
            </a:endParaRPr>
          </a:p>
        </p:txBody>
      </p:sp>
      <p:sp>
        <p:nvSpPr>
          <p:cNvPr id="8" name="TextBox 8"/>
          <p:cNvSpPr txBox="1"/>
          <p:nvPr/>
        </p:nvSpPr>
        <p:spPr>
          <a:xfrm>
            <a:off x="628589" y="501015"/>
            <a:ext cx="10209492" cy="1217295"/>
          </a:xfrm>
          <a:prstGeom prst="rect">
            <a:avLst/>
          </a:prstGeom>
        </p:spPr>
        <p:txBody>
          <a:bodyPr lIns="0" tIns="0" rIns="0" bIns="0" rtlCol="0" anchor="t">
            <a:spAutoFit/>
          </a:bodyPr>
          <a:lstStyle/>
          <a:p>
            <a:pPr marL="0" lvl="0" indent="0" algn="l">
              <a:lnSpc>
                <a:spcPts val="9000"/>
              </a:lnSpc>
            </a:pPr>
            <a:r>
              <a:rPr lang="en-US" sz="9000">
                <a:solidFill>
                  <a:srgbClr val="000000"/>
                </a:solidFill>
                <a:latin typeface="Faustina Semi-Bold"/>
                <a:ea typeface="Faustina Semi-Bold"/>
                <a:cs typeface="Faustina Semi-Bold"/>
                <a:sym typeface="Faustina Semi-Bold"/>
              </a:rPr>
              <a:t>OBJECTIVES</a:t>
            </a:r>
          </a:p>
        </p:txBody>
      </p:sp>
      <p:sp>
        <p:nvSpPr>
          <p:cNvPr id="9" name="TextBox 9"/>
          <p:cNvSpPr txBox="1"/>
          <p:nvPr/>
        </p:nvSpPr>
        <p:spPr>
          <a:xfrm>
            <a:off x="537110" y="2544352"/>
            <a:ext cx="16722190" cy="5429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10" name="TextBox 10"/>
          <p:cNvSpPr txBox="1"/>
          <p:nvPr/>
        </p:nvSpPr>
        <p:spPr>
          <a:xfrm>
            <a:off x="17520717" y="9182100"/>
            <a:ext cx="274201" cy="539700"/>
          </a:xfrm>
          <a:prstGeom prst="rect">
            <a:avLst/>
          </a:prstGeom>
        </p:spPr>
        <p:txBody>
          <a:bodyPr lIns="0" tIns="0" rIns="0" bIns="0" rtlCol="0" anchor="t">
            <a:spAutoFit/>
          </a:bodyPr>
          <a:lstStyle/>
          <a:p>
            <a:pPr algn="ctr">
              <a:lnSpc>
                <a:spcPts val="4620"/>
              </a:lnSpc>
              <a:spcBef>
                <a:spcPct val="0"/>
              </a:spcBef>
            </a:pPr>
            <a:r>
              <a:rPr lang="en-US" sz="3300" dirty="0">
                <a:solidFill>
                  <a:srgbClr val="000000"/>
                </a:solidFill>
                <a:latin typeface="Open Sauce"/>
                <a:ea typeface="Open Sauce"/>
                <a:cs typeface="Open Sauce"/>
                <a:sym typeface="Open Sauce"/>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8888" y="1897424"/>
            <a:ext cx="15890412" cy="12734925"/>
          </a:xfrm>
          <a:prstGeom prst="rect">
            <a:avLst/>
          </a:prstGeom>
        </p:spPr>
        <p:txBody>
          <a:bodyPr lIns="0" tIns="0" rIns="0" bIns="0" rtlCol="0" anchor="t">
            <a:spAutoFit/>
          </a:bodyPr>
          <a:lstStyle/>
          <a:p>
            <a:pPr algn="l">
              <a:lnSpc>
                <a:spcPts val="3870"/>
              </a:lnSpc>
            </a:pPr>
            <a:endParaRPr/>
          </a:p>
          <a:p>
            <a:pPr algn="l">
              <a:lnSpc>
                <a:spcPts val="3870"/>
              </a:lnSpc>
            </a:pPr>
            <a:endParaRPr/>
          </a:p>
          <a:p>
            <a:pPr algn="l">
              <a:lnSpc>
                <a:spcPts val="3870"/>
              </a:lnSpc>
            </a:pPr>
            <a:endParaRPr/>
          </a:p>
          <a:p>
            <a:pPr algn="l">
              <a:lnSpc>
                <a:spcPts val="4470"/>
              </a:lnSpc>
            </a:pPr>
            <a:r>
              <a:rPr lang="en-US" sz="3725">
                <a:solidFill>
                  <a:srgbClr val="120F0E"/>
                </a:solidFill>
                <a:latin typeface="Faustina"/>
                <a:ea typeface="Faustina"/>
                <a:cs typeface="Faustina"/>
                <a:sym typeface="Faustina"/>
              </a:rPr>
              <a:t>The Significance of Scroll saw are:</a:t>
            </a:r>
          </a:p>
          <a:p>
            <a:pPr algn="l">
              <a:lnSpc>
                <a:spcPts val="4470"/>
              </a:lnSpc>
            </a:pPr>
            <a:endParaRPr lang="en-US" sz="3725">
              <a:solidFill>
                <a:srgbClr val="120F0E"/>
              </a:solidFill>
              <a:latin typeface="Faustina"/>
              <a:ea typeface="Faustina"/>
              <a:cs typeface="Faustina"/>
              <a:sym typeface="Faustina"/>
            </a:endParaRPr>
          </a:p>
          <a:p>
            <a:pPr algn="l">
              <a:lnSpc>
                <a:spcPts val="4590"/>
              </a:lnSpc>
            </a:pPr>
            <a:r>
              <a:rPr lang="en-US" sz="3825">
                <a:solidFill>
                  <a:srgbClr val="120F0E"/>
                </a:solidFill>
                <a:latin typeface="Times New Roman"/>
                <a:ea typeface="Times New Roman"/>
                <a:cs typeface="Times New Roman"/>
                <a:sym typeface="Times New Roman"/>
              </a:rPr>
              <a:t>1. Scroll saws are easy to use.</a:t>
            </a:r>
          </a:p>
          <a:p>
            <a:pPr algn="l">
              <a:lnSpc>
                <a:spcPts val="4590"/>
              </a:lnSpc>
            </a:pPr>
            <a:r>
              <a:rPr lang="en-US" sz="3825">
                <a:solidFill>
                  <a:srgbClr val="120F0E"/>
                </a:solidFill>
                <a:latin typeface="Times New Roman"/>
                <a:ea typeface="Times New Roman"/>
                <a:cs typeface="Times New Roman"/>
                <a:sym typeface="Times New Roman"/>
              </a:rPr>
              <a:t>2. Scroll saw offers better control and safety.</a:t>
            </a:r>
          </a:p>
          <a:p>
            <a:pPr algn="l">
              <a:lnSpc>
                <a:spcPts val="4590"/>
              </a:lnSpc>
            </a:pPr>
            <a:r>
              <a:rPr lang="en-US" sz="3825">
                <a:solidFill>
                  <a:srgbClr val="120F0E"/>
                </a:solidFill>
                <a:latin typeface="Times New Roman"/>
                <a:ea typeface="Times New Roman"/>
                <a:cs typeface="Times New Roman"/>
                <a:sym typeface="Times New Roman"/>
              </a:rPr>
              <a:t>3.It is capable of cutting complex shapes and patterns.</a:t>
            </a:r>
          </a:p>
          <a:p>
            <a:pPr algn="l">
              <a:lnSpc>
                <a:spcPts val="4590"/>
              </a:lnSpc>
            </a:pPr>
            <a:endParaRPr lang="en-US" sz="3825">
              <a:solidFill>
                <a:srgbClr val="120F0E"/>
              </a:solidFill>
              <a:latin typeface="Times New Roman"/>
              <a:ea typeface="Times New Roman"/>
              <a:cs typeface="Times New Roman"/>
              <a:sym typeface="Times New Roman"/>
            </a:endParaRPr>
          </a:p>
          <a:p>
            <a:pPr algn="l">
              <a:lnSpc>
                <a:spcPts val="3990"/>
              </a:lnSpc>
            </a:pPr>
            <a:endParaRPr lang="en-US" sz="3825">
              <a:solidFill>
                <a:srgbClr val="120F0E"/>
              </a:solidFill>
              <a:latin typeface="Times New Roman"/>
              <a:ea typeface="Times New Roman"/>
              <a:cs typeface="Times New Roman"/>
              <a:sym typeface="Times New Roman"/>
            </a:endParaRPr>
          </a:p>
          <a:p>
            <a:pPr algn="l">
              <a:lnSpc>
                <a:spcPts val="3990"/>
              </a:lnSpc>
            </a:pPr>
            <a:endParaRPr lang="en-US" sz="3825">
              <a:solidFill>
                <a:srgbClr val="120F0E"/>
              </a:solidFill>
              <a:latin typeface="Times New Roman"/>
              <a:ea typeface="Times New Roman"/>
              <a:cs typeface="Times New Roman"/>
              <a:sym typeface="Times New Roman"/>
            </a:endParaRPr>
          </a:p>
          <a:p>
            <a:pPr algn="l">
              <a:lnSpc>
                <a:spcPts val="3990"/>
              </a:lnSpc>
            </a:pPr>
            <a:endParaRPr lang="en-US" sz="3825">
              <a:solidFill>
                <a:srgbClr val="120F0E"/>
              </a:solidFill>
              <a:latin typeface="Times New Roman"/>
              <a:ea typeface="Times New Roman"/>
              <a:cs typeface="Times New Roman"/>
              <a:sym typeface="Times New Roman"/>
            </a:endParaRPr>
          </a:p>
          <a:p>
            <a:pPr algn="l">
              <a:lnSpc>
                <a:spcPts val="3870"/>
              </a:lnSpc>
            </a:pPr>
            <a:endParaRPr lang="en-US" sz="3825">
              <a:solidFill>
                <a:srgbClr val="120F0E"/>
              </a:solidFill>
              <a:latin typeface="Times New Roman"/>
              <a:ea typeface="Times New Roman"/>
              <a:cs typeface="Times New Roman"/>
              <a:sym typeface="Times New Roman"/>
            </a:endParaRPr>
          </a:p>
          <a:p>
            <a:pPr algn="l">
              <a:lnSpc>
                <a:spcPts val="3870"/>
              </a:lnSpc>
            </a:pPr>
            <a:endParaRPr lang="en-US" sz="3825">
              <a:solidFill>
                <a:srgbClr val="120F0E"/>
              </a:solidFill>
              <a:latin typeface="Times New Roman"/>
              <a:ea typeface="Times New Roman"/>
              <a:cs typeface="Times New Roman"/>
              <a:sym typeface="Times New Roman"/>
            </a:endParaRPr>
          </a:p>
          <a:p>
            <a:pPr algn="l">
              <a:lnSpc>
                <a:spcPts val="3870"/>
              </a:lnSpc>
            </a:pPr>
            <a:endParaRPr lang="en-US" sz="3825">
              <a:solidFill>
                <a:srgbClr val="120F0E"/>
              </a:solidFill>
              <a:latin typeface="Times New Roman"/>
              <a:ea typeface="Times New Roman"/>
              <a:cs typeface="Times New Roman"/>
              <a:sym typeface="Times New Roman"/>
            </a:endParaRPr>
          </a:p>
          <a:p>
            <a:pPr algn="ctr">
              <a:lnSpc>
                <a:spcPts val="3870"/>
              </a:lnSpc>
            </a:pPr>
            <a:endParaRPr lang="en-US" sz="3825">
              <a:solidFill>
                <a:srgbClr val="120F0E"/>
              </a:solidFill>
              <a:latin typeface="Times New Roman"/>
              <a:ea typeface="Times New Roman"/>
              <a:cs typeface="Times New Roman"/>
              <a:sym typeface="Times New Roman"/>
            </a:endParaRPr>
          </a:p>
          <a:p>
            <a:pPr algn="ctr">
              <a:lnSpc>
                <a:spcPts val="3870"/>
              </a:lnSpc>
            </a:pPr>
            <a:endParaRPr lang="en-US" sz="3825">
              <a:solidFill>
                <a:srgbClr val="120F0E"/>
              </a:solidFill>
              <a:latin typeface="Times New Roman"/>
              <a:ea typeface="Times New Roman"/>
              <a:cs typeface="Times New Roman"/>
              <a:sym typeface="Times New Roman"/>
            </a:endParaRPr>
          </a:p>
          <a:p>
            <a:pPr algn="ctr">
              <a:lnSpc>
                <a:spcPts val="3870"/>
              </a:lnSpc>
            </a:pPr>
            <a:endParaRPr lang="en-US" sz="3825">
              <a:solidFill>
                <a:srgbClr val="120F0E"/>
              </a:solidFill>
              <a:latin typeface="Times New Roman"/>
              <a:ea typeface="Times New Roman"/>
              <a:cs typeface="Times New Roman"/>
              <a:sym typeface="Times New Roman"/>
            </a:endParaRPr>
          </a:p>
          <a:p>
            <a:pPr algn="ctr">
              <a:lnSpc>
                <a:spcPts val="3870"/>
              </a:lnSpc>
            </a:pPr>
            <a:endParaRPr lang="en-US" sz="3825">
              <a:solidFill>
                <a:srgbClr val="120F0E"/>
              </a:solidFill>
              <a:latin typeface="Times New Roman"/>
              <a:ea typeface="Times New Roman"/>
              <a:cs typeface="Times New Roman"/>
              <a:sym typeface="Times New Roman"/>
            </a:endParaRPr>
          </a:p>
          <a:p>
            <a:pPr algn="ctr">
              <a:lnSpc>
                <a:spcPts val="3870"/>
              </a:lnSpc>
            </a:pPr>
            <a:endParaRPr lang="en-US" sz="3825">
              <a:solidFill>
                <a:srgbClr val="120F0E"/>
              </a:solidFill>
              <a:latin typeface="Times New Roman"/>
              <a:ea typeface="Times New Roman"/>
              <a:cs typeface="Times New Roman"/>
              <a:sym typeface="Times New Roman"/>
            </a:endParaRPr>
          </a:p>
          <a:p>
            <a:pPr algn="ctr">
              <a:lnSpc>
                <a:spcPts val="3870"/>
              </a:lnSpc>
            </a:pPr>
            <a:endParaRPr lang="en-US" sz="3825">
              <a:solidFill>
                <a:srgbClr val="120F0E"/>
              </a:solidFill>
              <a:latin typeface="Times New Roman"/>
              <a:ea typeface="Times New Roman"/>
              <a:cs typeface="Times New Roman"/>
              <a:sym typeface="Times New Roman"/>
            </a:endParaRPr>
          </a:p>
          <a:p>
            <a:pPr algn="ctr">
              <a:lnSpc>
                <a:spcPts val="3870"/>
              </a:lnSpc>
            </a:pPr>
            <a:endParaRPr lang="en-US" sz="3825">
              <a:solidFill>
                <a:srgbClr val="120F0E"/>
              </a:solidFill>
              <a:latin typeface="Times New Roman"/>
              <a:ea typeface="Times New Roman"/>
              <a:cs typeface="Times New Roman"/>
              <a:sym typeface="Times New Roman"/>
            </a:endParaRPr>
          </a:p>
          <a:p>
            <a:pPr algn="ctr">
              <a:lnSpc>
                <a:spcPts val="3870"/>
              </a:lnSpc>
            </a:pPr>
            <a:endParaRPr lang="en-US" sz="3825">
              <a:solidFill>
                <a:srgbClr val="120F0E"/>
              </a:solidFill>
              <a:latin typeface="Times New Roman"/>
              <a:ea typeface="Times New Roman"/>
              <a:cs typeface="Times New Roman"/>
              <a:sym typeface="Times New Roman"/>
            </a:endParaRPr>
          </a:p>
          <a:p>
            <a:pPr algn="ctr">
              <a:lnSpc>
                <a:spcPts val="3870"/>
              </a:lnSpc>
            </a:pPr>
            <a:endParaRPr lang="en-US" sz="3825">
              <a:solidFill>
                <a:srgbClr val="120F0E"/>
              </a:solidFill>
              <a:latin typeface="Times New Roman"/>
              <a:ea typeface="Times New Roman"/>
              <a:cs typeface="Times New Roman"/>
              <a:sym typeface="Times New Roman"/>
            </a:endParaRPr>
          </a:p>
          <a:p>
            <a:pPr marL="0" lvl="0" indent="0" algn="ctr">
              <a:lnSpc>
                <a:spcPts val="3870"/>
              </a:lnSpc>
              <a:spcBef>
                <a:spcPct val="0"/>
              </a:spcBef>
            </a:pPr>
            <a:endParaRPr lang="en-US" sz="3825">
              <a:solidFill>
                <a:srgbClr val="120F0E"/>
              </a:solidFill>
              <a:latin typeface="Times New Roman"/>
              <a:ea typeface="Times New Roman"/>
              <a:cs typeface="Times New Roman"/>
              <a:sym typeface="Times New Roman"/>
            </a:endParaRPr>
          </a:p>
        </p:txBody>
      </p:sp>
      <p:sp>
        <p:nvSpPr>
          <p:cNvPr id="3" name="Freeform 3"/>
          <p:cNvSpPr/>
          <p:nvPr/>
        </p:nvSpPr>
        <p:spPr>
          <a:xfrm>
            <a:off x="16390576" y="159976"/>
            <a:ext cx="1737447" cy="1737447"/>
          </a:xfrm>
          <a:custGeom>
            <a:avLst/>
            <a:gdLst/>
            <a:ahLst/>
            <a:cxnLst/>
            <a:rect l="l" t="t" r="r" b="b"/>
            <a:pathLst>
              <a:path w="1737447" h="1737447">
                <a:moveTo>
                  <a:pt x="0" y="0"/>
                </a:moveTo>
                <a:lnTo>
                  <a:pt x="1737448" y="0"/>
                </a:lnTo>
                <a:lnTo>
                  <a:pt x="1737448" y="1737448"/>
                </a:lnTo>
                <a:lnTo>
                  <a:pt x="0" y="1737448"/>
                </a:lnTo>
                <a:lnTo>
                  <a:pt x="0" y="0"/>
                </a:lnTo>
                <a:close/>
              </a:path>
            </a:pathLst>
          </a:custGeom>
          <a:blipFill>
            <a:blip r:embed="rId2"/>
            <a:stretch>
              <a:fillRect/>
            </a:stretch>
          </a:blipFill>
        </p:spPr>
      </p:sp>
      <p:grpSp>
        <p:nvGrpSpPr>
          <p:cNvPr id="4" name="Group 4"/>
          <p:cNvGrpSpPr/>
          <p:nvPr/>
        </p:nvGrpSpPr>
        <p:grpSpPr>
          <a:xfrm rot="-108805">
            <a:off x="3208899" y="10147909"/>
            <a:ext cx="15258362" cy="786492"/>
            <a:chOff x="0" y="0"/>
            <a:chExt cx="4018663" cy="207142"/>
          </a:xfrm>
        </p:grpSpPr>
        <p:sp>
          <p:nvSpPr>
            <p:cNvPr id="5" name="Freeform 5"/>
            <p:cNvSpPr/>
            <p:nvPr/>
          </p:nvSpPr>
          <p:spPr>
            <a:xfrm>
              <a:off x="0" y="0"/>
              <a:ext cx="4018663" cy="207142"/>
            </a:xfrm>
            <a:custGeom>
              <a:avLst/>
              <a:gdLst/>
              <a:ahLst/>
              <a:cxnLst/>
              <a:rect l="l" t="t" r="r" b="b"/>
              <a:pathLst>
                <a:path w="4018663" h="207142">
                  <a:moveTo>
                    <a:pt x="0" y="0"/>
                  </a:moveTo>
                  <a:lnTo>
                    <a:pt x="4018663" y="0"/>
                  </a:lnTo>
                  <a:lnTo>
                    <a:pt x="4018663" y="207142"/>
                  </a:lnTo>
                  <a:lnTo>
                    <a:pt x="0" y="207142"/>
                  </a:lnTo>
                  <a:close/>
                </a:path>
              </a:pathLst>
            </a:custGeom>
            <a:solidFill>
              <a:srgbClr val="FF6354"/>
            </a:solidFill>
          </p:spPr>
        </p:sp>
        <p:sp>
          <p:nvSpPr>
            <p:cNvPr id="6" name="TextBox 6"/>
            <p:cNvSpPr txBox="1"/>
            <p:nvPr/>
          </p:nvSpPr>
          <p:spPr>
            <a:xfrm>
              <a:off x="0" y="-28575"/>
              <a:ext cx="4018663" cy="235717"/>
            </a:xfrm>
            <a:prstGeom prst="rect">
              <a:avLst/>
            </a:prstGeom>
          </p:spPr>
          <p:txBody>
            <a:bodyPr lIns="50800" tIns="50800" rIns="50800" bIns="50800" rtlCol="0" anchor="ctr"/>
            <a:lstStyle/>
            <a:p>
              <a:pPr algn="ctr">
                <a:lnSpc>
                  <a:spcPts val="2100"/>
                </a:lnSpc>
              </a:pPr>
              <a:endParaRPr/>
            </a:p>
          </p:txBody>
        </p:sp>
      </p:grpSp>
      <p:sp>
        <p:nvSpPr>
          <p:cNvPr id="7" name="Freeform 7"/>
          <p:cNvSpPr/>
          <p:nvPr/>
        </p:nvSpPr>
        <p:spPr>
          <a:xfrm>
            <a:off x="10655349" y="794892"/>
            <a:ext cx="5616877" cy="3645640"/>
          </a:xfrm>
          <a:custGeom>
            <a:avLst/>
            <a:gdLst/>
            <a:ahLst/>
            <a:cxnLst/>
            <a:rect l="l" t="t" r="r" b="b"/>
            <a:pathLst>
              <a:path w="5616877" h="3645640">
                <a:moveTo>
                  <a:pt x="0" y="0"/>
                </a:moveTo>
                <a:lnTo>
                  <a:pt x="5616877" y="0"/>
                </a:lnTo>
                <a:lnTo>
                  <a:pt x="5616877" y="3645640"/>
                </a:lnTo>
                <a:lnTo>
                  <a:pt x="0" y="3645640"/>
                </a:lnTo>
                <a:lnTo>
                  <a:pt x="0" y="0"/>
                </a:lnTo>
                <a:close/>
              </a:path>
            </a:pathLst>
          </a:custGeom>
          <a:blipFill>
            <a:blip r:embed="rId3"/>
            <a:stretch>
              <a:fillRect r="-42892" b="-43345"/>
            </a:stretch>
          </a:blipFill>
        </p:spPr>
      </p:sp>
      <p:sp>
        <p:nvSpPr>
          <p:cNvPr id="8" name="TextBox 8"/>
          <p:cNvSpPr txBox="1"/>
          <p:nvPr/>
        </p:nvSpPr>
        <p:spPr>
          <a:xfrm>
            <a:off x="1028700" y="615315"/>
            <a:ext cx="9508299" cy="1217295"/>
          </a:xfrm>
          <a:prstGeom prst="rect">
            <a:avLst/>
          </a:prstGeom>
        </p:spPr>
        <p:txBody>
          <a:bodyPr lIns="0" tIns="0" rIns="0" bIns="0" rtlCol="0" anchor="t">
            <a:spAutoFit/>
          </a:bodyPr>
          <a:lstStyle/>
          <a:p>
            <a:pPr marL="0" lvl="0" indent="0" algn="l">
              <a:lnSpc>
                <a:spcPts val="9000"/>
              </a:lnSpc>
            </a:pPr>
            <a:r>
              <a:rPr lang="en-US" sz="9000">
                <a:solidFill>
                  <a:srgbClr val="000000"/>
                </a:solidFill>
                <a:latin typeface="Faustina Semi-Bold"/>
                <a:ea typeface="Faustina Semi-Bold"/>
                <a:cs typeface="Faustina Semi-Bold"/>
                <a:sym typeface="Faustina Semi-Bold"/>
              </a:rPr>
              <a:t>SIGNIFICANCE</a:t>
            </a:r>
          </a:p>
        </p:txBody>
      </p:sp>
      <p:sp>
        <p:nvSpPr>
          <p:cNvPr id="9" name="TextBox 9"/>
          <p:cNvSpPr txBox="1"/>
          <p:nvPr/>
        </p:nvSpPr>
        <p:spPr>
          <a:xfrm>
            <a:off x="17445535" y="9201150"/>
            <a:ext cx="240149" cy="537845"/>
          </a:xfrm>
          <a:prstGeom prst="rect">
            <a:avLst/>
          </a:prstGeom>
        </p:spPr>
        <p:txBody>
          <a:bodyPr lIns="0" tIns="0" rIns="0" bIns="0" rtlCol="0" anchor="t">
            <a:spAutoFit/>
          </a:bodyPr>
          <a:lstStyle/>
          <a:p>
            <a:pPr algn="ctr">
              <a:lnSpc>
                <a:spcPts val="4480"/>
              </a:lnSpc>
            </a:pPr>
            <a:r>
              <a:rPr lang="en-US" sz="3200" dirty="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5965" y="2166275"/>
            <a:ext cx="11205035" cy="11788997"/>
          </a:xfrm>
          <a:prstGeom prst="rect">
            <a:avLst/>
          </a:prstGeom>
        </p:spPr>
        <p:txBody>
          <a:bodyPr wrap="square" lIns="0" tIns="0" rIns="0" bIns="0" rtlCol="0" anchor="t">
            <a:spAutoFit/>
          </a:bodyPr>
          <a:lstStyle/>
          <a:p>
            <a:pPr algn="l">
              <a:lnSpc>
                <a:spcPts val="5476"/>
              </a:lnSpc>
            </a:pPr>
            <a:r>
              <a:rPr lang="en-US" sz="3911" dirty="0">
                <a:solidFill>
                  <a:srgbClr val="000000"/>
                </a:solidFill>
                <a:latin typeface="TT Interphases"/>
                <a:ea typeface="TT Interphases"/>
                <a:cs typeface="TT Interphases"/>
                <a:sym typeface="TT Interphases"/>
              </a:rPr>
              <a:t>The limitations are:</a:t>
            </a:r>
          </a:p>
          <a:p>
            <a:pPr algn="l">
              <a:lnSpc>
                <a:spcPts val="5476"/>
              </a:lnSpc>
            </a:pPr>
            <a:endParaRPr lang="en-US" sz="3911" dirty="0">
              <a:solidFill>
                <a:srgbClr val="000000"/>
              </a:solidFill>
              <a:latin typeface="TT Interphases"/>
              <a:ea typeface="TT Interphases"/>
              <a:cs typeface="TT Interphases"/>
              <a:sym typeface="TT Interphases"/>
            </a:endParaRPr>
          </a:p>
          <a:p>
            <a:pPr marL="844491" lvl="1" indent="-422245" algn="l">
              <a:lnSpc>
                <a:spcPts val="5476"/>
              </a:lnSpc>
              <a:buAutoNum type="arabicPeriod"/>
            </a:pPr>
            <a:r>
              <a:rPr lang="en-US" sz="3911" dirty="0">
                <a:solidFill>
                  <a:srgbClr val="000000"/>
                </a:solidFill>
                <a:latin typeface="TT Interphases"/>
                <a:ea typeface="TT Interphases"/>
                <a:cs typeface="TT Interphases"/>
                <a:sym typeface="TT Interphases"/>
              </a:rPr>
              <a:t>Blade may break due to thin line.</a:t>
            </a:r>
          </a:p>
          <a:p>
            <a:pPr marL="844491" lvl="1" indent="-422245" algn="l">
              <a:lnSpc>
                <a:spcPts val="5476"/>
              </a:lnSpc>
              <a:buAutoNum type="arabicPeriod"/>
            </a:pPr>
            <a:r>
              <a:rPr lang="en-US" sz="3911" dirty="0">
                <a:solidFill>
                  <a:srgbClr val="000000"/>
                </a:solidFill>
                <a:latin typeface="TT Interphases"/>
                <a:ea typeface="TT Interphases"/>
                <a:cs typeface="TT Interphases"/>
                <a:sym typeface="TT Interphases"/>
              </a:rPr>
              <a:t>The clamping of the motor shaft and the circular power transfer can be loose after excessive use.</a:t>
            </a:r>
          </a:p>
          <a:p>
            <a:pPr marL="844491" lvl="1" indent="-422245" algn="l">
              <a:lnSpc>
                <a:spcPts val="5476"/>
              </a:lnSpc>
              <a:buAutoNum type="arabicPeriod"/>
            </a:pPr>
            <a:r>
              <a:rPr lang="en-US" sz="3911" dirty="0">
                <a:solidFill>
                  <a:srgbClr val="000000"/>
                </a:solidFill>
                <a:latin typeface="TT Interphases"/>
                <a:ea typeface="TT Interphases"/>
                <a:cs typeface="TT Interphases"/>
                <a:sym typeface="TT Interphases"/>
              </a:rPr>
              <a:t>Cutting strokes in one direction.</a:t>
            </a:r>
          </a:p>
          <a:p>
            <a:pPr marL="844491" lvl="1" indent="-422245" algn="l">
              <a:lnSpc>
                <a:spcPts val="5476"/>
              </a:lnSpc>
              <a:buAutoNum type="arabicPeriod"/>
            </a:pPr>
            <a:r>
              <a:rPr lang="en-US" sz="3911" dirty="0">
                <a:solidFill>
                  <a:srgbClr val="000000"/>
                </a:solidFill>
                <a:latin typeface="TT Interphases"/>
                <a:ea typeface="TT Interphases"/>
                <a:cs typeface="TT Interphases"/>
                <a:sym typeface="TT Interphases"/>
              </a:rPr>
              <a:t>Different blades should be used while </a:t>
            </a:r>
          </a:p>
          <a:p>
            <a:pPr algn="l">
              <a:lnSpc>
                <a:spcPts val="5476"/>
              </a:lnSpc>
            </a:pPr>
            <a:r>
              <a:rPr lang="en-US" sz="3911" dirty="0">
                <a:solidFill>
                  <a:srgbClr val="000000"/>
                </a:solidFill>
                <a:latin typeface="TT Interphases"/>
                <a:ea typeface="TT Interphases"/>
                <a:cs typeface="TT Interphases"/>
                <a:sym typeface="TT Interphases"/>
              </a:rPr>
              <a:t>        cutting different materials.</a:t>
            </a:r>
          </a:p>
          <a:p>
            <a:pPr>
              <a:lnSpc>
                <a:spcPts val="5476"/>
              </a:lnSpc>
            </a:pPr>
            <a:endParaRPr lang="en-US" sz="3911" dirty="0">
              <a:solidFill>
                <a:srgbClr val="000000"/>
              </a:solidFill>
              <a:latin typeface="TT Interphases"/>
              <a:ea typeface="TT Interphases"/>
              <a:cs typeface="TT Interphases"/>
              <a:sym typeface="TT Interphases"/>
            </a:endParaRPr>
          </a:p>
          <a:p>
            <a:pPr algn="l">
              <a:lnSpc>
                <a:spcPts val="4496"/>
              </a:lnSpc>
            </a:pPr>
            <a:endParaRPr lang="en-US" sz="3911" dirty="0">
              <a:solidFill>
                <a:srgbClr val="000000"/>
              </a:solidFill>
              <a:latin typeface="TT Interphases"/>
              <a:ea typeface="TT Interphases"/>
              <a:cs typeface="TT Interphases"/>
              <a:sym typeface="TT Interphases"/>
            </a:endParaRPr>
          </a:p>
          <a:p>
            <a:pPr algn="l">
              <a:lnSpc>
                <a:spcPts val="4496"/>
              </a:lnSpc>
            </a:pPr>
            <a:endParaRPr lang="en-US" sz="3911" dirty="0">
              <a:solidFill>
                <a:srgbClr val="000000"/>
              </a:solidFill>
              <a:latin typeface="TT Interphases"/>
              <a:ea typeface="TT Interphases"/>
              <a:cs typeface="TT Interphases"/>
              <a:sym typeface="TT Interphases"/>
            </a:endParaRPr>
          </a:p>
          <a:p>
            <a:pPr algn="l">
              <a:lnSpc>
                <a:spcPts val="4496"/>
              </a:lnSpc>
            </a:pPr>
            <a:endParaRPr lang="en-US" sz="3911" dirty="0">
              <a:solidFill>
                <a:srgbClr val="000000"/>
              </a:solidFill>
              <a:latin typeface="TT Interphases"/>
              <a:ea typeface="TT Interphases"/>
              <a:cs typeface="TT Interphases"/>
              <a:sym typeface="TT Interphases"/>
            </a:endParaRPr>
          </a:p>
          <a:p>
            <a:pPr algn="l">
              <a:lnSpc>
                <a:spcPts val="4496"/>
              </a:lnSpc>
            </a:pPr>
            <a:endParaRPr lang="en-US" sz="3911" dirty="0">
              <a:solidFill>
                <a:srgbClr val="000000"/>
              </a:solidFill>
              <a:latin typeface="TT Interphases"/>
              <a:ea typeface="TT Interphases"/>
              <a:cs typeface="TT Interphases"/>
              <a:sym typeface="TT Interphases"/>
            </a:endParaRPr>
          </a:p>
          <a:p>
            <a:pPr algn="l">
              <a:lnSpc>
                <a:spcPts val="4496"/>
              </a:lnSpc>
            </a:pPr>
            <a:endParaRPr lang="en-US" sz="3911" dirty="0">
              <a:solidFill>
                <a:srgbClr val="000000"/>
              </a:solidFill>
              <a:latin typeface="TT Interphases"/>
              <a:ea typeface="TT Interphases"/>
              <a:cs typeface="TT Interphases"/>
              <a:sym typeface="TT Interphases"/>
            </a:endParaRPr>
          </a:p>
          <a:p>
            <a:pPr algn="ctr">
              <a:lnSpc>
                <a:spcPts val="4496"/>
              </a:lnSpc>
            </a:pPr>
            <a:endParaRPr lang="en-US" sz="3911" dirty="0">
              <a:solidFill>
                <a:srgbClr val="000000"/>
              </a:solidFill>
              <a:latin typeface="TT Interphases"/>
              <a:ea typeface="TT Interphases"/>
              <a:cs typeface="TT Interphases"/>
              <a:sym typeface="TT Interphases"/>
            </a:endParaRPr>
          </a:p>
          <a:p>
            <a:pPr algn="ctr">
              <a:lnSpc>
                <a:spcPts val="3375"/>
              </a:lnSpc>
            </a:pPr>
            <a:endParaRPr lang="en-US" sz="3911" dirty="0">
              <a:solidFill>
                <a:srgbClr val="000000"/>
              </a:solidFill>
              <a:latin typeface="TT Interphases"/>
              <a:ea typeface="TT Interphases"/>
              <a:cs typeface="TT Interphases"/>
              <a:sym typeface="TT Interphases"/>
            </a:endParaRPr>
          </a:p>
          <a:p>
            <a:pPr algn="ctr">
              <a:lnSpc>
                <a:spcPts val="3375"/>
              </a:lnSpc>
            </a:pPr>
            <a:endParaRPr lang="en-US" sz="3911" dirty="0">
              <a:solidFill>
                <a:srgbClr val="000000"/>
              </a:solidFill>
              <a:latin typeface="TT Interphases"/>
              <a:ea typeface="TT Interphases"/>
              <a:cs typeface="TT Interphases"/>
              <a:sym typeface="TT Interphases"/>
            </a:endParaRPr>
          </a:p>
          <a:p>
            <a:pPr algn="ctr">
              <a:lnSpc>
                <a:spcPts val="3375"/>
              </a:lnSpc>
            </a:pPr>
            <a:r>
              <a:rPr lang="en-US" sz="2411" dirty="0">
                <a:solidFill>
                  <a:srgbClr val="000000"/>
                </a:solidFill>
                <a:latin typeface="TT Interphases"/>
                <a:ea typeface="TT Interphases"/>
                <a:cs typeface="TT Interphases"/>
                <a:sym typeface="TT Interphases"/>
              </a:rPr>
              <a:t>.</a:t>
            </a:r>
          </a:p>
        </p:txBody>
      </p:sp>
      <p:grpSp>
        <p:nvGrpSpPr>
          <p:cNvPr id="3" name="Group 3"/>
          <p:cNvGrpSpPr/>
          <p:nvPr/>
        </p:nvGrpSpPr>
        <p:grpSpPr>
          <a:xfrm rot="-108805">
            <a:off x="3208899" y="10147909"/>
            <a:ext cx="15258362" cy="786492"/>
            <a:chOff x="0" y="0"/>
            <a:chExt cx="4018663" cy="207142"/>
          </a:xfrm>
        </p:grpSpPr>
        <p:sp>
          <p:nvSpPr>
            <p:cNvPr id="4" name="Freeform 4"/>
            <p:cNvSpPr/>
            <p:nvPr/>
          </p:nvSpPr>
          <p:spPr>
            <a:xfrm>
              <a:off x="0" y="0"/>
              <a:ext cx="4018663" cy="207142"/>
            </a:xfrm>
            <a:custGeom>
              <a:avLst/>
              <a:gdLst/>
              <a:ahLst/>
              <a:cxnLst/>
              <a:rect l="l" t="t" r="r" b="b"/>
              <a:pathLst>
                <a:path w="4018663" h="207142">
                  <a:moveTo>
                    <a:pt x="0" y="0"/>
                  </a:moveTo>
                  <a:lnTo>
                    <a:pt x="4018663" y="0"/>
                  </a:lnTo>
                  <a:lnTo>
                    <a:pt x="4018663" y="207142"/>
                  </a:lnTo>
                  <a:lnTo>
                    <a:pt x="0" y="207142"/>
                  </a:lnTo>
                  <a:close/>
                </a:path>
              </a:pathLst>
            </a:custGeom>
            <a:solidFill>
              <a:srgbClr val="FF6354"/>
            </a:solidFill>
          </p:spPr>
        </p:sp>
        <p:sp>
          <p:nvSpPr>
            <p:cNvPr id="5" name="TextBox 5"/>
            <p:cNvSpPr txBox="1"/>
            <p:nvPr/>
          </p:nvSpPr>
          <p:spPr>
            <a:xfrm>
              <a:off x="0" y="-28575"/>
              <a:ext cx="4018663" cy="235717"/>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15946495" y="264453"/>
            <a:ext cx="1737447" cy="1737447"/>
          </a:xfrm>
          <a:custGeom>
            <a:avLst/>
            <a:gdLst/>
            <a:ahLst/>
            <a:cxnLst/>
            <a:rect l="l" t="t" r="r" b="b"/>
            <a:pathLst>
              <a:path w="1737447" h="1737447">
                <a:moveTo>
                  <a:pt x="0" y="0"/>
                </a:moveTo>
                <a:lnTo>
                  <a:pt x="1737447" y="0"/>
                </a:lnTo>
                <a:lnTo>
                  <a:pt x="1737447" y="1737447"/>
                </a:lnTo>
                <a:lnTo>
                  <a:pt x="0" y="1737447"/>
                </a:lnTo>
                <a:lnTo>
                  <a:pt x="0" y="0"/>
                </a:lnTo>
                <a:close/>
              </a:path>
            </a:pathLst>
          </a:custGeom>
          <a:blipFill>
            <a:blip r:embed="rId2"/>
            <a:stretch>
              <a:fillRect/>
            </a:stretch>
          </a:blipFill>
        </p:spPr>
      </p:sp>
      <p:sp>
        <p:nvSpPr>
          <p:cNvPr id="7" name="Freeform 7"/>
          <p:cNvSpPr/>
          <p:nvPr/>
        </p:nvSpPr>
        <p:spPr>
          <a:xfrm>
            <a:off x="11353800" y="2800440"/>
            <a:ext cx="6816864" cy="5169455"/>
          </a:xfrm>
          <a:custGeom>
            <a:avLst/>
            <a:gdLst/>
            <a:ahLst/>
            <a:cxnLst/>
            <a:rect l="l" t="t" r="r" b="b"/>
            <a:pathLst>
              <a:path w="6816864" h="5169455">
                <a:moveTo>
                  <a:pt x="0" y="0"/>
                </a:moveTo>
                <a:lnTo>
                  <a:pt x="6816864" y="0"/>
                </a:lnTo>
                <a:lnTo>
                  <a:pt x="6816864" y="5169455"/>
                </a:lnTo>
                <a:lnTo>
                  <a:pt x="0" y="5169455"/>
                </a:lnTo>
                <a:lnTo>
                  <a:pt x="0" y="0"/>
                </a:lnTo>
                <a:close/>
              </a:path>
            </a:pathLst>
          </a:custGeom>
          <a:blipFill>
            <a:blip r:embed="rId3"/>
            <a:stretch>
              <a:fillRect/>
            </a:stretch>
          </a:blipFill>
        </p:spPr>
      </p:sp>
      <p:sp>
        <p:nvSpPr>
          <p:cNvPr id="8" name="TextBox 8"/>
          <p:cNvSpPr txBox="1"/>
          <p:nvPr/>
        </p:nvSpPr>
        <p:spPr>
          <a:xfrm>
            <a:off x="805706" y="784605"/>
            <a:ext cx="9508299" cy="1217295"/>
          </a:xfrm>
          <a:prstGeom prst="rect">
            <a:avLst/>
          </a:prstGeom>
        </p:spPr>
        <p:txBody>
          <a:bodyPr lIns="0" tIns="0" rIns="0" bIns="0" rtlCol="0" anchor="t">
            <a:spAutoFit/>
          </a:bodyPr>
          <a:lstStyle/>
          <a:p>
            <a:pPr marL="0" lvl="0" indent="0" algn="l">
              <a:lnSpc>
                <a:spcPts val="9000"/>
              </a:lnSpc>
            </a:pPr>
            <a:r>
              <a:rPr lang="en-US" sz="9000">
                <a:solidFill>
                  <a:srgbClr val="000000"/>
                </a:solidFill>
                <a:latin typeface="Faustina Semi-Bold"/>
                <a:ea typeface="Faustina Semi-Bold"/>
                <a:cs typeface="Faustina Semi-Bold"/>
                <a:sym typeface="Faustina Semi-Bold"/>
              </a:rPr>
              <a:t>LIMITATIONS</a:t>
            </a:r>
          </a:p>
        </p:txBody>
      </p:sp>
      <p:sp>
        <p:nvSpPr>
          <p:cNvPr id="9" name="TextBox 9"/>
          <p:cNvSpPr txBox="1"/>
          <p:nvPr/>
        </p:nvSpPr>
        <p:spPr>
          <a:xfrm>
            <a:off x="17433197" y="9201150"/>
            <a:ext cx="261342" cy="537845"/>
          </a:xfrm>
          <a:prstGeom prst="rect">
            <a:avLst/>
          </a:prstGeom>
        </p:spPr>
        <p:txBody>
          <a:bodyPr lIns="0" tIns="0" rIns="0" bIns="0" rtlCol="0" anchor="t">
            <a:spAutoFit/>
          </a:bodyPr>
          <a:lstStyle/>
          <a:p>
            <a:pPr algn="ctr">
              <a:lnSpc>
                <a:spcPts val="4479"/>
              </a:lnSpc>
            </a:pPr>
            <a:r>
              <a:rPr lang="en-US" sz="3199" dirty="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57471" y="438148"/>
            <a:ext cx="1737447" cy="1737447"/>
          </a:xfrm>
          <a:custGeom>
            <a:avLst/>
            <a:gdLst/>
            <a:ahLst/>
            <a:cxnLst/>
            <a:rect l="l" t="t" r="r" b="b"/>
            <a:pathLst>
              <a:path w="1737447" h="1737447">
                <a:moveTo>
                  <a:pt x="0" y="0"/>
                </a:moveTo>
                <a:lnTo>
                  <a:pt x="1737447" y="0"/>
                </a:lnTo>
                <a:lnTo>
                  <a:pt x="1737447" y="1737447"/>
                </a:lnTo>
                <a:lnTo>
                  <a:pt x="0" y="1737447"/>
                </a:lnTo>
                <a:lnTo>
                  <a:pt x="0" y="0"/>
                </a:lnTo>
                <a:close/>
              </a:path>
            </a:pathLst>
          </a:custGeom>
          <a:blipFill>
            <a:blip r:embed="rId2"/>
            <a:stretch>
              <a:fillRect/>
            </a:stretch>
          </a:blipFill>
        </p:spPr>
      </p:sp>
      <p:grpSp>
        <p:nvGrpSpPr>
          <p:cNvPr id="3" name="Group 3"/>
          <p:cNvGrpSpPr/>
          <p:nvPr/>
        </p:nvGrpSpPr>
        <p:grpSpPr>
          <a:xfrm rot="-108805">
            <a:off x="3208899" y="10147909"/>
            <a:ext cx="15258362" cy="786492"/>
            <a:chOff x="0" y="0"/>
            <a:chExt cx="4018663" cy="207142"/>
          </a:xfrm>
        </p:grpSpPr>
        <p:sp>
          <p:nvSpPr>
            <p:cNvPr id="4" name="Freeform 4"/>
            <p:cNvSpPr/>
            <p:nvPr/>
          </p:nvSpPr>
          <p:spPr>
            <a:xfrm>
              <a:off x="0" y="0"/>
              <a:ext cx="4018663" cy="207142"/>
            </a:xfrm>
            <a:custGeom>
              <a:avLst/>
              <a:gdLst/>
              <a:ahLst/>
              <a:cxnLst/>
              <a:rect l="l" t="t" r="r" b="b"/>
              <a:pathLst>
                <a:path w="4018663" h="207142">
                  <a:moveTo>
                    <a:pt x="0" y="0"/>
                  </a:moveTo>
                  <a:lnTo>
                    <a:pt x="4018663" y="0"/>
                  </a:lnTo>
                  <a:lnTo>
                    <a:pt x="4018663" y="207142"/>
                  </a:lnTo>
                  <a:lnTo>
                    <a:pt x="0" y="207142"/>
                  </a:lnTo>
                  <a:close/>
                </a:path>
              </a:pathLst>
            </a:custGeom>
            <a:solidFill>
              <a:srgbClr val="FF6354"/>
            </a:solidFill>
          </p:spPr>
        </p:sp>
        <p:sp>
          <p:nvSpPr>
            <p:cNvPr id="5" name="TextBox 5"/>
            <p:cNvSpPr txBox="1"/>
            <p:nvPr/>
          </p:nvSpPr>
          <p:spPr>
            <a:xfrm>
              <a:off x="0" y="-28575"/>
              <a:ext cx="4018663" cy="235717"/>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17109175" y="9201150"/>
            <a:ext cx="845122" cy="537845"/>
          </a:xfrm>
          <a:prstGeom prst="rect">
            <a:avLst/>
          </a:prstGeom>
        </p:spPr>
        <p:txBody>
          <a:bodyPr lIns="0" tIns="0" rIns="0" bIns="0" rtlCol="0" anchor="t">
            <a:spAutoFit/>
          </a:bodyPr>
          <a:lstStyle/>
          <a:p>
            <a:pPr algn="ctr">
              <a:lnSpc>
                <a:spcPts val="4480"/>
              </a:lnSpc>
            </a:pPr>
            <a:r>
              <a:rPr lang="en-US" sz="3200" dirty="0">
                <a:solidFill>
                  <a:srgbClr val="000000"/>
                </a:solidFill>
                <a:latin typeface="Canva Sans Bold"/>
                <a:ea typeface="Canva Sans Bold"/>
                <a:cs typeface="Canva Sans Bold"/>
                <a:sym typeface="Canva Sans Bold"/>
              </a:rPr>
              <a:t>6</a:t>
            </a:r>
          </a:p>
        </p:txBody>
      </p:sp>
      <p:sp>
        <p:nvSpPr>
          <p:cNvPr id="7" name="TextBox 7"/>
          <p:cNvSpPr txBox="1"/>
          <p:nvPr/>
        </p:nvSpPr>
        <p:spPr>
          <a:xfrm>
            <a:off x="1143000" y="491386"/>
            <a:ext cx="13944600" cy="1545295"/>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ea typeface="Canva Sans Bold"/>
                <a:cs typeface="Canva Sans Bold"/>
                <a:sym typeface="Canva Sans Bold"/>
              </a:rPr>
              <a:t>LITERATURE  REVIEW</a:t>
            </a:r>
          </a:p>
        </p:txBody>
      </p:sp>
      <p:sp>
        <p:nvSpPr>
          <p:cNvPr id="8" name="TextBox 8"/>
          <p:cNvSpPr txBox="1"/>
          <p:nvPr/>
        </p:nvSpPr>
        <p:spPr>
          <a:xfrm>
            <a:off x="0" y="2593276"/>
            <a:ext cx="18288000" cy="5602541"/>
          </a:xfrm>
          <a:prstGeom prst="rect">
            <a:avLst/>
          </a:prstGeom>
        </p:spPr>
        <p:txBody>
          <a:bodyPr lIns="0" tIns="0" rIns="0" bIns="0" rtlCol="0" anchor="t">
            <a:spAutoFit/>
          </a:bodyPr>
          <a:lstStyle/>
          <a:p>
            <a:pPr marL="799192" lvl="1" indent="-399596" algn="l">
              <a:lnSpc>
                <a:spcPts val="5552"/>
              </a:lnSpc>
              <a:buFont typeface="Arial"/>
              <a:buChar char="•"/>
            </a:pPr>
            <a:r>
              <a:rPr lang="en-US" sz="3701">
                <a:solidFill>
                  <a:srgbClr val="000000"/>
                </a:solidFill>
                <a:latin typeface="Open Sauce"/>
                <a:ea typeface="Open Sauce"/>
                <a:cs typeface="Open Sauce"/>
                <a:sym typeface="Open Sauce"/>
              </a:rPr>
              <a:t>Precision Cutting: Scroll saws excel in intricate and detailed cuts using  a vertically reciprocating blade.</a:t>
            </a:r>
          </a:p>
          <a:p>
            <a:pPr marL="799192" lvl="1" indent="-399596" algn="l">
              <a:lnSpc>
                <a:spcPts val="5552"/>
              </a:lnSpc>
              <a:buFont typeface="Arial"/>
              <a:buChar char="•"/>
            </a:pPr>
            <a:r>
              <a:rPr lang="en-US" sz="3701">
                <a:solidFill>
                  <a:srgbClr val="000000"/>
                </a:solidFill>
                <a:latin typeface="Open Sauce"/>
                <a:ea typeface="Open Sauce"/>
                <a:cs typeface="Open Sauce"/>
                <a:sym typeface="Open Sauce"/>
              </a:rPr>
              <a:t>Key Features: Includes a DC motor, adjustable spring tension, and various blade options for different materials.</a:t>
            </a:r>
          </a:p>
          <a:p>
            <a:pPr marL="799192" lvl="1" indent="-399596" algn="l">
              <a:lnSpc>
                <a:spcPts val="5552"/>
              </a:lnSpc>
              <a:buFont typeface="Arial"/>
              <a:buChar char="•"/>
            </a:pPr>
            <a:r>
              <a:rPr lang="en-US" sz="3701">
                <a:solidFill>
                  <a:srgbClr val="000000"/>
                </a:solidFill>
                <a:latin typeface="Open Sauce"/>
                <a:ea typeface="Open Sauce"/>
                <a:cs typeface="Open Sauce"/>
                <a:sym typeface="Open Sauce"/>
              </a:rPr>
              <a:t>Market Growth: Significant expansion anticipated from 2023 to 2030, with major players like SEG, Grizzly, and Craftsman.</a:t>
            </a:r>
          </a:p>
          <a:p>
            <a:pPr marL="799192" lvl="1" indent="-399596" algn="l">
              <a:lnSpc>
                <a:spcPts val="5552"/>
              </a:lnSpc>
              <a:buFont typeface="Arial"/>
              <a:buChar char="•"/>
            </a:pPr>
            <a:r>
              <a:rPr lang="en-US" sz="3701">
                <a:solidFill>
                  <a:srgbClr val="000000"/>
                </a:solidFill>
                <a:latin typeface="Open Sauce"/>
                <a:ea typeface="Open Sauce"/>
                <a:cs typeface="Open Sauce"/>
                <a:sym typeface="Open Sauce"/>
              </a:rPr>
              <a:t>Future Trends: Innovations will enhance cutting efficiency, reduce noise, and broaden capabilities.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9976" y="2432132"/>
            <a:ext cx="17762176" cy="6794360"/>
          </a:xfrm>
          <a:prstGeom prst="rect">
            <a:avLst/>
          </a:prstGeom>
        </p:spPr>
        <p:txBody>
          <a:bodyPr wrap="square" lIns="0" tIns="0" rIns="0" bIns="0" rtlCol="0" anchor="t">
            <a:spAutoFit/>
          </a:bodyPr>
          <a:lstStyle/>
          <a:p>
            <a:pPr marL="734050" lvl="1" indent="-367025" algn="just">
              <a:lnSpc>
                <a:spcPts val="4759"/>
              </a:lnSpc>
              <a:buFont typeface="Arial"/>
              <a:buChar char="•"/>
            </a:pPr>
            <a:r>
              <a:rPr lang="en-US" sz="3399" dirty="0">
                <a:solidFill>
                  <a:srgbClr val="000000"/>
                </a:solidFill>
                <a:latin typeface="Open Sauce"/>
                <a:ea typeface="Open Sauce"/>
                <a:cs typeface="Open Sauce"/>
                <a:sym typeface="Open Sauce"/>
              </a:rPr>
              <a:t>Reciprocating Motion: The scroll saw uses a back-and-forth motion to convert electrical energy into mechanical energy for cutting intricate shapes.</a:t>
            </a:r>
          </a:p>
          <a:p>
            <a:pPr marL="734050" lvl="1" indent="-367025" algn="just">
              <a:lnSpc>
                <a:spcPts val="4759"/>
              </a:lnSpc>
              <a:buFont typeface="Arial"/>
              <a:buChar char="•"/>
            </a:pPr>
            <a:r>
              <a:rPr lang="en-US" sz="3399" dirty="0">
                <a:solidFill>
                  <a:srgbClr val="000000"/>
                </a:solidFill>
                <a:latin typeface="Open Sauce"/>
                <a:ea typeface="Open Sauce"/>
                <a:cs typeface="Open Sauce"/>
                <a:sym typeface="Open Sauce"/>
              </a:rPr>
              <a:t>Parallel Swing Arm: The design ensures the saw blade remains perpendicular to the table, maintaining stability and cutting accuracy.</a:t>
            </a:r>
          </a:p>
          <a:p>
            <a:pPr marL="734050" lvl="1" indent="-367025" algn="just">
              <a:lnSpc>
                <a:spcPts val="4759"/>
              </a:lnSpc>
              <a:buFont typeface="Arial"/>
              <a:buChar char="•"/>
            </a:pPr>
            <a:r>
              <a:rPr lang="en-US" sz="3399" dirty="0">
                <a:solidFill>
                  <a:srgbClr val="000000"/>
                </a:solidFill>
                <a:latin typeface="Open Sauce"/>
                <a:ea typeface="Open Sauce"/>
                <a:cs typeface="Open Sauce"/>
                <a:sym typeface="Open Sauce"/>
              </a:rPr>
              <a:t>Variable Speed Controller: Allows users to adjust the blade speed to suit different materials and cutting intricacies, enhancing versatility.</a:t>
            </a:r>
          </a:p>
          <a:p>
            <a:pPr marL="734050" lvl="1" indent="-367025" algn="just">
              <a:lnSpc>
                <a:spcPts val="4759"/>
              </a:lnSpc>
              <a:buFont typeface="Arial"/>
              <a:buChar char="•"/>
            </a:pPr>
            <a:r>
              <a:rPr lang="en-US" sz="3399" dirty="0">
                <a:solidFill>
                  <a:srgbClr val="000000"/>
                </a:solidFill>
                <a:latin typeface="Open Sauce"/>
                <a:ea typeface="Open Sauce"/>
                <a:cs typeface="Open Sauce"/>
                <a:sym typeface="Open Sauce"/>
              </a:rPr>
              <a:t>Four-Bar Mechanism: Converts rotational motion into reciprocating motion, ensuring synchronized movement of the parallel arms and reducing vibrations for precise cuts.</a:t>
            </a:r>
          </a:p>
          <a:p>
            <a:pPr algn="just">
              <a:lnSpc>
                <a:spcPts val="4759"/>
              </a:lnSpc>
            </a:pPr>
            <a:endParaRPr lang="en-US" sz="3399" dirty="0">
              <a:solidFill>
                <a:srgbClr val="000000"/>
              </a:solidFill>
              <a:latin typeface="Open Sauce"/>
              <a:ea typeface="Open Sauce"/>
              <a:cs typeface="Open Sauce"/>
              <a:sym typeface="Open Sauce"/>
            </a:endParaRPr>
          </a:p>
          <a:p>
            <a:pPr algn="just">
              <a:lnSpc>
                <a:spcPts val="5599"/>
              </a:lnSpc>
            </a:pPr>
            <a:endParaRPr lang="en-US" sz="3399" dirty="0">
              <a:solidFill>
                <a:srgbClr val="000000"/>
              </a:solidFill>
              <a:latin typeface="Open Sauce"/>
              <a:ea typeface="Open Sauce"/>
              <a:cs typeface="Open Sauce"/>
              <a:sym typeface="Open Sauce"/>
            </a:endParaRPr>
          </a:p>
        </p:txBody>
      </p:sp>
      <p:sp>
        <p:nvSpPr>
          <p:cNvPr id="3" name="TextBox 3"/>
          <p:cNvSpPr txBox="1"/>
          <p:nvPr/>
        </p:nvSpPr>
        <p:spPr>
          <a:xfrm>
            <a:off x="-381000" y="330879"/>
            <a:ext cx="17221200"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ea typeface="Canva Sans Bold"/>
                <a:cs typeface="Canva Sans Bold"/>
                <a:sym typeface="Canva Sans Bold"/>
              </a:rPr>
              <a:t>THEORETICAL FRAMEWORK</a:t>
            </a:r>
          </a:p>
        </p:txBody>
      </p:sp>
      <p:sp>
        <p:nvSpPr>
          <p:cNvPr id="4" name="Freeform 4"/>
          <p:cNvSpPr/>
          <p:nvPr/>
        </p:nvSpPr>
        <p:spPr>
          <a:xfrm>
            <a:off x="16390576" y="159976"/>
            <a:ext cx="1737447" cy="1737447"/>
          </a:xfrm>
          <a:custGeom>
            <a:avLst/>
            <a:gdLst/>
            <a:ahLst/>
            <a:cxnLst/>
            <a:rect l="l" t="t" r="r" b="b"/>
            <a:pathLst>
              <a:path w="1737447" h="1737447">
                <a:moveTo>
                  <a:pt x="0" y="0"/>
                </a:moveTo>
                <a:lnTo>
                  <a:pt x="1737448" y="0"/>
                </a:lnTo>
                <a:lnTo>
                  <a:pt x="1737448" y="1737448"/>
                </a:lnTo>
                <a:lnTo>
                  <a:pt x="0" y="1737448"/>
                </a:lnTo>
                <a:lnTo>
                  <a:pt x="0" y="0"/>
                </a:lnTo>
                <a:close/>
              </a:path>
            </a:pathLst>
          </a:custGeom>
          <a:blipFill>
            <a:blip r:embed="rId2"/>
            <a:stretch>
              <a:fillRect/>
            </a:stretch>
          </a:blipFill>
        </p:spPr>
      </p:sp>
      <p:sp>
        <p:nvSpPr>
          <p:cNvPr id="5" name="TextBox 4">
            <a:extLst>
              <a:ext uri="{FF2B5EF4-FFF2-40B4-BE49-F238E27FC236}">
                <a16:creationId xmlns:a16="http://schemas.microsoft.com/office/drawing/2014/main" id="{EC7FFF90-3C95-4D51-8BFE-DE123A911086}"/>
              </a:ext>
            </a:extLst>
          </p:cNvPr>
          <p:cNvSpPr txBox="1"/>
          <p:nvPr/>
        </p:nvSpPr>
        <p:spPr>
          <a:xfrm>
            <a:off x="17373600" y="9468813"/>
            <a:ext cx="4572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7</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57471" y="438148"/>
            <a:ext cx="1737447" cy="1737447"/>
          </a:xfrm>
          <a:custGeom>
            <a:avLst/>
            <a:gdLst/>
            <a:ahLst/>
            <a:cxnLst/>
            <a:rect l="l" t="t" r="r" b="b"/>
            <a:pathLst>
              <a:path w="1737447" h="1737447">
                <a:moveTo>
                  <a:pt x="0" y="0"/>
                </a:moveTo>
                <a:lnTo>
                  <a:pt x="1737447" y="0"/>
                </a:lnTo>
                <a:lnTo>
                  <a:pt x="1737447" y="1737447"/>
                </a:lnTo>
                <a:lnTo>
                  <a:pt x="0" y="1737447"/>
                </a:lnTo>
                <a:lnTo>
                  <a:pt x="0" y="0"/>
                </a:lnTo>
                <a:close/>
              </a:path>
            </a:pathLst>
          </a:custGeom>
          <a:blipFill>
            <a:blip r:embed="rId2"/>
            <a:stretch>
              <a:fillRect/>
            </a:stretch>
          </a:blipFill>
        </p:spPr>
      </p:sp>
      <p:sp>
        <p:nvSpPr>
          <p:cNvPr id="3" name="Freeform 3"/>
          <p:cNvSpPr/>
          <p:nvPr/>
        </p:nvSpPr>
        <p:spPr>
          <a:xfrm>
            <a:off x="4674372" y="1028700"/>
            <a:ext cx="10523792" cy="8576057"/>
          </a:xfrm>
          <a:custGeom>
            <a:avLst/>
            <a:gdLst/>
            <a:ahLst/>
            <a:cxnLst/>
            <a:rect l="l" t="t" r="r" b="b"/>
            <a:pathLst>
              <a:path w="10523792" h="8576057">
                <a:moveTo>
                  <a:pt x="0" y="0"/>
                </a:moveTo>
                <a:lnTo>
                  <a:pt x="10523792" y="0"/>
                </a:lnTo>
                <a:lnTo>
                  <a:pt x="10523792" y="8576057"/>
                </a:lnTo>
                <a:lnTo>
                  <a:pt x="0" y="8576057"/>
                </a:lnTo>
                <a:lnTo>
                  <a:pt x="0" y="0"/>
                </a:lnTo>
                <a:close/>
              </a:path>
            </a:pathLst>
          </a:custGeom>
          <a:blipFill>
            <a:blip r:embed="rId3"/>
            <a:stretch>
              <a:fillRect l="-2186" r="-2018"/>
            </a:stretch>
          </a:blipFill>
        </p:spPr>
      </p:sp>
      <p:sp>
        <p:nvSpPr>
          <p:cNvPr id="4" name="TextBox 4"/>
          <p:cNvSpPr txBox="1"/>
          <p:nvPr/>
        </p:nvSpPr>
        <p:spPr>
          <a:xfrm>
            <a:off x="-4612605" y="-115558"/>
            <a:ext cx="17794918" cy="1144258"/>
          </a:xfrm>
          <a:prstGeom prst="rect">
            <a:avLst/>
          </a:prstGeom>
        </p:spPr>
        <p:txBody>
          <a:bodyPr lIns="0" tIns="0" rIns="0" bIns="0" rtlCol="0" anchor="t">
            <a:spAutoFit/>
          </a:bodyPr>
          <a:lstStyle/>
          <a:p>
            <a:pPr algn="ctr">
              <a:lnSpc>
                <a:spcPts val="9380"/>
              </a:lnSpc>
            </a:pPr>
            <a:r>
              <a:rPr lang="en-US" sz="6700">
                <a:solidFill>
                  <a:srgbClr val="000000"/>
                </a:solidFill>
                <a:latin typeface="Canva Sans Bold"/>
                <a:ea typeface="Canva Sans Bold"/>
                <a:cs typeface="Canva Sans Bold"/>
                <a:sym typeface="Canva Sans Bold"/>
              </a:rPr>
              <a:t>STUDY DESIGN</a:t>
            </a:r>
          </a:p>
        </p:txBody>
      </p:sp>
      <p:sp>
        <p:nvSpPr>
          <p:cNvPr id="6" name="TextBox 5">
            <a:extLst>
              <a:ext uri="{FF2B5EF4-FFF2-40B4-BE49-F238E27FC236}">
                <a16:creationId xmlns:a16="http://schemas.microsoft.com/office/drawing/2014/main" id="{DDCFF71B-46F9-4A29-9889-26823B58FD41}"/>
              </a:ext>
            </a:extLst>
          </p:cNvPr>
          <p:cNvSpPr txBox="1"/>
          <p:nvPr/>
        </p:nvSpPr>
        <p:spPr>
          <a:xfrm>
            <a:off x="17526000" y="9556464"/>
            <a:ext cx="1145286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8</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4306228"/>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4146146" y="595780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293844" y="4306228"/>
            <a:ext cx="3343241" cy="1671621"/>
          </a:xfrm>
          <a:custGeom>
            <a:avLst/>
            <a:gdLst/>
            <a:ahLst/>
            <a:cxnLst/>
            <a:rect l="l" t="t" r="r" b="b"/>
            <a:pathLst>
              <a:path w="3343241" h="1671621">
                <a:moveTo>
                  <a:pt x="0" y="0"/>
                </a:moveTo>
                <a:lnTo>
                  <a:pt x="3343241" y="0"/>
                </a:lnTo>
                <a:lnTo>
                  <a:pt x="3343241" y="1671621"/>
                </a:lnTo>
                <a:lnTo>
                  <a:pt x="0" y="1671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800000">
            <a:off x="10450367" y="5964484"/>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599328" y="4312911"/>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 name="Group 7"/>
          <p:cNvGrpSpPr>
            <a:grpSpLocks noChangeAspect="1"/>
          </p:cNvGrpSpPr>
          <p:nvPr/>
        </p:nvGrpSpPr>
        <p:grpSpPr>
          <a:xfrm>
            <a:off x="3827655" y="5946525"/>
            <a:ext cx="848136" cy="570260"/>
            <a:chOff x="0" y="0"/>
            <a:chExt cx="1930400" cy="1297940"/>
          </a:xfrm>
        </p:grpSpPr>
        <p:sp>
          <p:nvSpPr>
            <p:cNvPr id="8" name="Freeform 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FCDCC"/>
            </a:solidFill>
          </p:spPr>
        </p:sp>
      </p:grpSp>
      <p:grpSp>
        <p:nvGrpSpPr>
          <p:cNvPr id="9" name="Group 9"/>
          <p:cNvGrpSpPr>
            <a:grpSpLocks noChangeAspect="1"/>
          </p:cNvGrpSpPr>
          <p:nvPr/>
        </p:nvGrpSpPr>
        <p:grpSpPr>
          <a:xfrm>
            <a:off x="10120271" y="5971166"/>
            <a:ext cx="848136" cy="570260"/>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sp>
      </p:grpSp>
      <p:grpSp>
        <p:nvGrpSpPr>
          <p:cNvPr id="11" name="Group 11"/>
          <p:cNvGrpSpPr>
            <a:grpSpLocks noChangeAspect="1"/>
          </p:cNvGrpSpPr>
          <p:nvPr/>
        </p:nvGrpSpPr>
        <p:grpSpPr>
          <a:xfrm>
            <a:off x="16411164" y="5946525"/>
            <a:ext cx="848136" cy="570260"/>
            <a:chOff x="0" y="0"/>
            <a:chExt cx="1930400" cy="1297940"/>
          </a:xfrm>
        </p:grpSpPr>
        <p:sp>
          <p:nvSpPr>
            <p:cNvPr id="12" name="Freeform 12"/>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13538A"/>
            </a:solidFill>
          </p:spPr>
        </p:sp>
      </p:grpSp>
      <p:sp>
        <p:nvSpPr>
          <p:cNvPr id="13" name="Freeform 13"/>
          <p:cNvSpPr/>
          <p:nvPr/>
        </p:nvSpPr>
        <p:spPr>
          <a:xfrm>
            <a:off x="7776801" y="3853578"/>
            <a:ext cx="2527801" cy="4566522"/>
          </a:xfrm>
          <a:custGeom>
            <a:avLst/>
            <a:gdLst/>
            <a:ahLst/>
            <a:cxnLst/>
            <a:rect l="l" t="t" r="r" b="b"/>
            <a:pathLst>
              <a:path w="2224977" h="5103158">
                <a:moveTo>
                  <a:pt x="0" y="0"/>
                </a:moveTo>
                <a:lnTo>
                  <a:pt x="2224976" y="0"/>
                </a:lnTo>
                <a:lnTo>
                  <a:pt x="2224976" y="5103158"/>
                </a:lnTo>
                <a:lnTo>
                  <a:pt x="0" y="5103158"/>
                </a:lnTo>
                <a:lnTo>
                  <a:pt x="0" y="0"/>
                </a:lnTo>
                <a:close/>
              </a:path>
            </a:pathLst>
          </a:custGeom>
          <a:blipFill>
            <a:blip r:embed="rId12"/>
            <a:stretch>
              <a:fillRect/>
            </a:stretch>
          </a:blipFill>
        </p:spPr>
      </p:sp>
      <p:sp>
        <p:nvSpPr>
          <p:cNvPr id="14" name="Freeform 14"/>
          <p:cNvSpPr/>
          <p:nvPr/>
        </p:nvSpPr>
        <p:spPr>
          <a:xfrm>
            <a:off x="10637086" y="4712454"/>
            <a:ext cx="2962242" cy="5232451"/>
          </a:xfrm>
          <a:custGeom>
            <a:avLst/>
            <a:gdLst/>
            <a:ahLst/>
            <a:cxnLst/>
            <a:rect l="l" t="t" r="r" b="b"/>
            <a:pathLst>
              <a:path w="2962243" h="5574546">
                <a:moveTo>
                  <a:pt x="0" y="0"/>
                </a:moveTo>
                <a:lnTo>
                  <a:pt x="2962243" y="0"/>
                </a:lnTo>
                <a:lnTo>
                  <a:pt x="2962243" y="5574546"/>
                </a:lnTo>
                <a:lnTo>
                  <a:pt x="0" y="5574546"/>
                </a:lnTo>
                <a:lnTo>
                  <a:pt x="0" y="0"/>
                </a:lnTo>
                <a:close/>
              </a:path>
            </a:pathLst>
          </a:custGeom>
          <a:blipFill>
            <a:blip r:embed="rId13"/>
            <a:stretch>
              <a:fillRect l="-3130" r="-8632"/>
            </a:stretch>
          </a:blipFill>
        </p:spPr>
      </p:sp>
      <p:sp>
        <p:nvSpPr>
          <p:cNvPr id="15" name="Freeform 15"/>
          <p:cNvSpPr/>
          <p:nvPr/>
        </p:nvSpPr>
        <p:spPr>
          <a:xfrm>
            <a:off x="14725119" y="2019300"/>
            <a:ext cx="3562881" cy="3388289"/>
          </a:xfrm>
          <a:custGeom>
            <a:avLst/>
            <a:gdLst/>
            <a:ahLst/>
            <a:cxnLst/>
            <a:rect l="l" t="t" r="r" b="b"/>
            <a:pathLst>
              <a:path w="4814654" h="5085608">
                <a:moveTo>
                  <a:pt x="0" y="0"/>
                </a:moveTo>
                <a:lnTo>
                  <a:pt x="4814654" y="0"/>
                </a:lnTo>
                <a:lnTo>
                  <a:pt x="4814654" y="5085608"/>
                </a:lnTo>
                <a:lnTo>
                  <a:pt x="0" y="5085608"/>
                </a:lnTo>
                <a:lnTo>
                  <a:pt x="0" y="0"/>
                </a:lnTo>
                <a:close/>
              </a:path>
            </a:pathLst>
          </a:custGeom>
          <a:blipFill>
            <a:blip r:embed="rId14"/>
            <a:stretch>
              <a:fillRect/>
            </a:stretch>
          </a:blipFill>
        </p:spPr>
      </p:sp>
      <p:sp>
        <p:nvSpPr>
          <p:cNvPr id="16" name="Freeform 16"/>
          <p:cNvSpPr/>
          <p:nvPr/>
        </p:nvSpPr>
        <p:spPr>
          <a:xfrm>
            <a:off x="306815" y="3044766"/>
            <a:ext cx="2871692" cy="4025066"/>
          </a:xfrm>
          <a:custGeom>
            <a:avLst/>
            <a:gdLst/>
            <a:ahLst/>
            <a:cxnLst/>
            <a:rect l="l" t="t" r="r" b="b"/>
            <a:pathLst>
              <a:path w="3041869" h="4789325">
                <a:moveTo>
                  <a:pt x="0" y="0"/>
                </a:moveTo>
                <a:lnTo>
                  <a:pt x="3041868" y="0"/>
                </a:lnTo>
                <a:lnTo>
                  <a:pt x="3041868" y="4789325"/>
                </a:lnTo>
                <a:lnTo>
                  <a:pt x="0" y="4789325"/>
                </a:lnTo>
                <a:lnTo>
                  <a:pt x="0" y="0"/>
                </a:lnTo>
                <a:close/>
              </a:path>
            </a:pathLst>
          </a:custGeom>
          <a:blipFill>
            <a:blip r:embed="rId15"/>
            <a:stretch>
              <a:fillRect/>
            </a:stretch>
          </a:blipFill>
        </p:spPr>
      </p:sp>
      <p:sp>
        <p:nvSpPr>
          <p:cNvPr id="17" name="Freeform 17"/>
          <p:cNvSpPr/>
          <p:nvPr/>
        </p:nvSpPr>
        <p:spPr>
          <a:xfrm>
            <a:off x="3468107" y="5340812"/>
            <a:ext cx="3856217" cy="4266260"/>
          </a:xfrm>
          <a:custGeom>
            <a:avLst/>
            <a:gdLst/>
            <a:ahLst/>
            <a:cxnLst/>
            <a:rect l="l" t="t" r="r" b="b"/>
            <a:pathLst>
              <a:path w="4119236" h="4990160">
                <a:moveTo>
                  <a:pt x="0" y="0"/>
                </a:moveTo>
                <a:lnTo>
                  <a:pt x="4119236" y="0"/>
                </a:lnTo>
                <a:lnTo>
                  <a:pt x="4119236" y="4990160"/>
                </a:lnTo>
                <a:lnTo>
                  <a:pt x="0" y="4990160"/>
                </a:lnTo>
                <a:lnTo>
                  <a:pt x="0" y="0"/>
                </a:lnTo>
                <a:close/>
              </a:path>
            </a:pathLst>
          </a:custGeom>
          <a:blipFill>
            <a:blip r:embed="rId16"/>
            <a:stretch>
              <a:fillRect/>
            </a:stretch>
          </a:blipFill>
        </p:spPr>
        <p:txBody>
          <a:bodyPr/>
          <a:lstStyle/>
          <a:p>
            <a:endParaRPr lang="en-US" dirty="0"/>
          </a:p>
        </p:txBody>
      </p:sp>
      <p:sp>
        <p:nvSpPr>
          <p:cNvPr id="18" name="TextBox 18"/>
          <p:cNvSpPr txBox="1"/>
          <p:nvPr/>
        </p:nvSpPr>
        <p:spPr>
          <a:xfrm>
            <a:off x="1028700" y="1566230"/>
            <a:ext cx="1965649" cy="13627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ea typeface="Aileron Bold"/>
                <a:cs typeface="Aileron Bold"/>
                <a:sym typeface="Aileron Bold"/>
              </a:rPr>
              <a:t>Fabrication of base and pillars</a:t>
            </a:r>
          </a:p>
        </p:txBody>
      </p:sp>
      <p:sp>
        <p:nvSpPr>
          <p:cNvPr id="19" name="TextBox 19"/>
          <p:cNvSpPr txBox="1"/>
          <p:nvPr/>
        </p:nvSpPr>
        <p:spPr>
          <a:xfrm>
            <a:off x="8161176" y="2311103"/>
            <a:ext cx="1965649" cy="13627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ea typeface="Aileron Bold"/>
                <a:cs typeface="Aileron Bold"/>
                <a:sym typeface="Aileron Bold"/>
              </a:rPr>
              <a:t>Fabrication of tilting table</a:t>
            </a:r>
          </a:p>
        </p:txBody>
      </p:sp>
      <p:sp>
        <p:nvSpPr>
          <p:cNvPr id="20" name="TextBox 20"/>
          <p:cNvSpPr txBox="1"/>
          <p:nvPr/>
        </p:nvSpPr>
        <p:spPr>
          <a:xfrm>
            <a:off x="15428340" y="602699"/>
            <a:ext cx="1965649" cy="9055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ea typeface="Aileron Bold"/>
                <a:cs typeface="Aileron Bold"/>
                <a:sym typeface="Aileron Bold"/>
              </a:rPr>
              <a:t>Final assembly</a:t>
            </a:r>
          </a:p>
        </p:txBody>
      </p:sp>
      <p:sp>
        <p:nvSpPr>
          <p:cNvPr id="21" name="TextBox 21"/>
          <p:cNvSpPr txBox="1"/>
          <p:nvPr/>
        </p:nvSpPr>
        <p:spPr>
          <a:xfrm>
            <a:off x="4404270" y="3172223"/>
            <a:ext cx="1965649" cy="13627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ea typeface="Aileron Bold"/>
                <a:cs typeface="Aileron Bold"/>
                <a:sym typeface="Aileron Bold"/>
              </a:rPr>
              <a:t>Fabrication of swing arms</a:t>
            </a:r>
          </a:p>
        </p:txBody>
      </p:sp>
      <p:sp>
        <p:nvSpPr>
          <p:cNvPr id="22" name="TextBox 22"/>
          <p:cNvSpPr txBox="1"/>
          <p:nvPr/>
        </p:nvSpPr>
        <p:spPr>
          <a:xfrm>
            <a:off x="11153276" y="4086623"/>
            <a:ext cx="1965649" cy="4483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ea typeface="Aileron Bold"/>
                <a:cs typeface="Aileron Bold"/>
                <a:sym typeface="Aileron Bold"/>
              </a:rPr>
              <a:t>Assembly</a:t>
            </a:r>
          </a:p>
        </p:txBody>
      </p:sp>
      <p:sp>
        <p:nvSpPr>
          <p:cNvPr id="23" name="TextBox 23"/>
          <p:cNvSpPr txBox="1"/>
          <p:nvPr/>
        </p:nvSpPr>
        <p:spPr>
          <a:xfrm>
            <a:off x="3550138" y="342095"/>
            <a:ext cx="11187724" cy="587883"/>
          </a:xfrm>
          <a:prstGeom prst="rect">
            <a:avLst/>
          </a:prstGeom>
        </p:spPr>
        <p:txBody>
          <a:bodyPr lIns="0" tIns="0" rIns="0" bIns="0" rtlCol="0" anchor="t">
            <a:spAutoFit/>
          </a:bodyPr>
          <a:lstStyle/>
          <a:p>
            <a:pPr marL="0" lvl="0" indent="0" algn="ctr">
              <a:lnSpc>
                <a:spcPts val="4716"/>
              </a:lnSpc>
            </a:pPr>
            <a:r>
              <a:rPr lang="en-US" sz="3600" spc="107">
                <a:solidFill>
                  <a:srgbClr val="191919"/>
                </a:solidFill>
                <a:latin typeface="Aileron Ultra-Bold"/>
                <a:ea typeface="Aileron Ultra-Bold"/>
                <a:cs typeface="Aileron Ultra-Bold"/>
                <a:sym typeface="Aileron Ultra-Bold"/>
              </a:rPr>
              <a:t>FABRICATION PROCESS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746</Words>
  <Application>Microsoft Office PowerPoint</Application>
  <PresentationFormat>Custom</PresentationFormat>
  <Paragraphs>180</Paragraphs>
  <Slides>14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vt:i4>
      </vt:variant>
    </vt:vector>
  </HeadingPairs>
  <TitlesOfParts>
    <vt:vector size="28" baseType="lpstr">
      <vt:lpstr>Calibri</vt:lpstr>
      <vt:lpstr>Canva Sans</vt:lpstr>
      <vt:lpstr>Open Sauce Bold</vt:lpstr>
      <vt:lpstr>TT Interphases</vt:lpstr>
      <vt:lpstr>Times New Roman</vt:lpstr>
      <vt:lpstr>Arial</vt:lpstr>
      <vt:lpstr>Canva Sans Bold</vt:lpstr>
      <vt:lpstr>Faustina</vt:lpstr>
      <vt:lpstr>Aileron Bold</vt:lpstr>
      <vt:lpstr>Faustina Semi-Bold</vt:lpstr>
      <vt:lpstr>TT Interphases Bold</vt:lpstr>
      <vt:lpstr>Aileron Ultra-Bold</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Scroll Saw is a small electric device which uses saw to make intricate curves in wood, metal or other materials. Scroll saw is useful for precision cutting intricate curves and patterns on thin stock. They have a thin blades that moves rapidly back and</dc:title>
  <cp:lastModifiedBy>david ojha</cp:lastModifiedBy>
  <cp:revision>12</cp:revision>
  <dcterms:created xsi:type="dcterms:W3CDTF">2006-08-16T00:00:00Z</dcterms:created>
  <dcterms:modified xsi:type="dcterms:W3CDTF">2025-03-18T10:46:14Z</dcterms:modified>
  <dc:identifier>DAGHilIAN9U</dc:identifier>
</cp:coreProperties>
</file>